
<file path=[Content_Types].xml><?xml version="1.0" encoding="utf-8"?>
<Types xmlns="http://schemas.openxmlformats.org/package/2006/content-types">
  <Default Extension="emf" ContentType="image/x-emf"/>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336" r:id="rId2"/>
    <p:sldId id="1357" r:id="rId3"/>
    <p:sldId id="337" r:id="rId4"/>
    <p:sldId id="1376" r:id="rId5"/>
    <p:sldId id="1315" r:id="rId6"/>
    <p:sldId id="1374" r:id="rId7"/>
    <p:sldId id="1375" r:id="rId8"/>
    <p:sldId id="312" r:id="rId9"/>
    <p:sldId id="1358" r:id="rId10"/>
    <p:sldId id="1365" r:id="rId11"/>
    <p:sldId id="384" r:id="rId12"/>
    <p:sldId id="1317" r:id="rId13"/>
    <p:sldId id="1359" r:id="rId14"/>
    <p:sldId id="1318" r:id="rId15"/>
    <p:sldId id="1319" r:id="rId16"/>
    <p:sldId id="1349" r:id="rId17"/>
    <p:sldId id="404" r:id="rId18"/>
    <p:sldId id="1382" r:id="rId19"/>
    <p:sldId id="1344" r:id="rId20"/>
    <p:sldId id="1339" r:id="rId21"/>
    <p:sldId id="1345" r:id="rId22"/>
    <p:sldId id="1347" r:id="rId23"/>
    <p:sldId id="1340" r:id="rId24"/>
    <p:sldId id="1341" r:id="rId25"/>
    <p:sldId id="1342" r:id="rId26"/>
    <p:sldId id="1378" r:id="rId27"/>
    <p:sldId id="1350" r:id="rId28"/>
    <p:sldId id="1343" r:id="rId29"/>
    <p:sldId id="1348" r:id="rId30"/>
    <p:sldId id="1381" r:id="rId31"/>
    <p:sldId id="1379" r:id="rId32"/>
    <p:sldId id="1380" r:id="rId33"/>
    <p:sldId id="1351" r:id="rId34"/>
    <p:sldId id="137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737373"/>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08" autoAdjust="0"/>
    <p:restoredTop sz="95232" autoAdjust="0"/>
  </p:normalViewPr>
  <p:slideViewPr>
    <p:cSldViewPr snapToGrid="0" snapToObjects="1">
      <p:cViewPr varScale="1">
        <p:scale>
          <a:sx n="75" d="100"/>
          <a:sy n="75" d="100"/>
        </p:scale>
        <p:origin x="43" y="43"/>
      </p:cViewPr>
      <p:guideLst>
        <p:guide orient="horz" pos="2160"/>
        <p:guide pos="3840"/>
      </p:guideLst>
    </p:cSldViewPr>
  </p:slideViewPr>
  <p:notesTextViewPr>
    <p:cViewPr>
      <p:scale>
        <a:sx n="1" d="1"/>
        <a:sy n="1" d="1"/>
      </p:scale>
      <p:origin x="0" y="0"/>
    </p:cViewPr>
  </p:notesTextViewPr>
  <p:notesViewPr>
    <p:cSldViewPr snapToGrid="0" snapToObjects="1">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5/11/2019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a:t>
            </a:fld>
            <a:endParaRPr lang="en-US"/>
          </a:p>
        </p:txBody>
      </p:sp>
    </p:spTree>
    <p:extLst>
      <p:ext uri="{BB962C8B-B14F-4D97-AF65-F5344CB8AC3E}">
        <p14:creationId xmlns:p14="http://schemas.microsoft.com/office/powerpoint/2010/main" val="4184804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12</a:t>
            </a:fld>
            <a:endParaRPr lang="en-US"/>
          </a:p>
        </p:txBody>
      </p:sp>
    </p:spTree>
    <p:extLst>
      <p:ext uri="{BB962C8B-B14F-4D97-AF65-F5344CB8AC3E}">
        <p14:creationId xmlns:p14="http://schemas.microsoft.com/office/powerpoint/2010/main" val="1697536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13</a:t>
            </a:fld>
            <a:endParaRPr lang="en-US"/>
          </a:p>
        </p:txBody>
      </p:sp>
    </p:spTree>
    <p:extLst>
      <p:ext uri="{BB962C8B-B14F-4D97-AF65-F5344CB8AC3E}">
        <p14:creationId xmlns:p14="http://schemas.microsoft.com/office/powerpoint/2010/main" val="4065454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14</a:t>
            </a:fld>
            <a:endParaRPr lang="en-US"/>
          </a:p>
        </p:txBody>
      </p:sp>
    </p:spTree>
    <p:extLst>
      <p:ext uri="{BB962C8B-B14F-4D97-AF65-F5344CB8AC3E}">
        <p14:creationId xmlns:p14="http://schemas.microsoft.com/office/powerpoint/2010/main" val="2485415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15</a:t>
            </a:fld>
            <a:endParaRPr lang="en-US"/>
          </a:p>
        </p:txBody>
      </p:sp>
    </p:spTree>
    <p:extLst>
      <p:ext uri="{BB962C8B-B14F-4D97-AF65-F5344CB8AC3E}">
        <p14:creationId xmlns:p14="http://schemas.microsoft.com/office/powerpoint/2010/main" val="309356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At the end of talking through this, I’ll do a quick intro of Jason and call him up to demo.</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5503C0-1E6D-480B-811F-3C6DC79BEAC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2:26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5"/>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00614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67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5/11/2019 2:26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187948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5/11/2019 2:26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5141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1449632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4</a:t>
            </a:fld>
            <a:endParaRPr lang="en-US"/>
          </a:p>
        </p:txBody>
      </p:sp>
    </p:spTree>
    <p:extLst>
      <p:ext uri="{BB962C8B-B14F-4D97-AF65-F5344CB8AC3E}">
        <p14:creationId xmlns:p14="http://schemas.microsoft.com/office/powerpoint/2010/main" val="892767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5/11/2019 2:26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149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560998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3464886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3170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5/11/2019 2:26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32137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5/11/2019</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3938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11183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slide">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641351" y="719139"/>
            <a:ext cx="10966449" cy="656591"/>
          </a:xfrm>
          <a:prstGeom prst="rect">
            <a:avLst/>
          </a:prstGeom>
          <a:noFill/>
          <a:ln>
            <a:noFill/>
          </a:ln>
        </p:spPr>
        <p:txBody>
          <a:bodyPr wrap="square" lIns="91425" tIns="91425" rIns="91425" bIns="91425" anchor="t" anchorCtr="0"/>
          <a:lstStyle>
            <a:lvl1pPr marL="0" marR="0" lvl="0" indent="0" algn="l" rtl="0">
              <a:spcBef>
                <a:spcPts val="0"/>
              </a:spcBef>
              <a:spcAft>
                <a:spcPts val="0"/>
              </a:spcAft>
              <a:buNone/>
              <a:defRPr sz="4266" b="1"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4266" b="1"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4266" b="1"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4266" b="1"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4266" b="1" i="0" u="none" strike="noStrike" cap="none">
                <a:solidFill>
                  <a:schemeClr val="dk2"/>
                </a:solidFill>
                <a:latin typeface="Arial"/>
                <a:ea typeface="Arial"/>
                <a:cs typeface="Arial"/>
                <a:sym typeface="Arial"/>
              </a:defRPr>
            </a:lvl5pPr>
            <a:lvl6pPr marL="609498" marR="0" lvl="5" indent="0" algn="l" rtl="0">
              <a:spcBef>
                <a:spcPts val="0"/>
              </a:spcBef>
              <a:spcAft>
                <a:spcPts val="0"/>
              </a:spcAft>
              <a:buNone/>
              <a:defRPr sz="4266" b="1" i="0" u="none" strike="noStrike" cap="none">
                <a:solidFill>
                  <a:schemeClr val="dk2"/>
                </a:solidFill>
                <a:latin typeface="Arial"/>
                <a:ea typeface="Arial"/>
                <a:cs typeface="Arial"/>
                <a:sym typeface="Arial"/>
              </a:defRPr>
            </a:lvl6pPr>
            <a:lvl7pPr marL="1218996" marR="0" lvl="6" indent="0" algn="l" rtl="0">
              <a:spcBef>
                <a:spcPts val="0"/>
              </a:spcBef>
              <a:spcAft>
                <a:spcPts val="0"/>
              </a:spcAft>
              <a:buNone/>
              <a:defRPr sz="4266" b="1" i="0" u="none" strike="noStrike" cap="none">
                <a:solidFill>
                  <a:schemeClr val="dk2"/>
                </a:solidFill>
                <a:latin typeface="Arial"/>
                <a:ea typeface="Arial"/>
                <a:cs typeface="Arial"/>
                <a:sym typeface="Arial"/>
              </a:defRPr>
            </a:lvl7pPr>
            <a:lvl8pPr marL="1828494" marR="0" lvl="7" indent="0" algn="l" rtl="0">
              <a:spcBef>
                <a:spcPts val="0"/>
              </a:spcBef>
              <a:spcAft>
                <a:spcPts val="0"/>
              </a:spcAft>
              <a:buNone/>
              <a:defRPr sz="4266" b="1" i="0" u="none" strike="noStrike" cap="none">
                <a:solidFill>
                  <a:schemeClr val="dk2"/>
                </a:solidFill>
                <a:latin typeface="Arial"/>
                <a:ea typeface="Arial"/>
                <a:cs typeface="Arial"/>
                <a:sym typeface="Arial"/>
              </a:defRPr>
            </a:lvl8pPr>
            <a:lvl9pPr marL="2437991" marR="0" lvl="8" indent="0" algn="l" rtl="0">
              <a:spcBef>
                <a:spcPts val="0"/>
              </a:spcBef>
              <a:spcAft>
                <a:spcPts val="0"/>
              </a:spcAft>
              <a:buNone/>
              <a:defRPr sz="4266" b="1" i="0" u="none" strike="noStrike" cap="none">
                <a:solidFill>
                  <a:schemeClr val="dk2"/>
                </a:solidFill>
                <a:latin typeface="Arial"/>
                <a:ea typeface="Arial"/>
                <a:cs typeface="Arial"/>
                <a:sym typeface="Arial"/>
              </a:defRPr>
            </a:lvl9pPr>
          </a:lstStyle>
          <a:p>
            <a:endParaRPr/>
          </a:p>
        </p:txBody>
      </p:sp>
      <p:sp>
        <p:nvSpPr>
          <p:cNvPr id="31" name="Shape 31"/>
          <p:cNvSpPr txBox="1">
            <a:spLocks noGrp="1"/>
          </p:cNvSpPr>
          <p:nvPr>
            <p:ph type="body" idx="1"/>
          </p:nvPr>
        </p:nvSpPr>
        <p:spPr>
          <a:xfrm>
            <a:off x="641350" y="1971677"/>
            <a:ext cx="10966451" cy="513481"/>
          </a:xfrm>
          <a:prstGeom prst="rect">
            <a:avLst/>
          </a:prstGeom>
          <a:noFill/>
          <a:ln>
            <a:noFill/>
          </a:ln>
        </p:spPr>
        <p:txBody>
          <a:bodyPr wrap="square" lIns="91425" tIns="91425" rIns="91425" bIns="91425" anchor="t" anchorCtr="0"/>
          <a:lstStyle>
            <a:lvl1pPr marL="387286" marR="0" lvl="0" indent="-204437" algn="l" rtl="0">
              <a:spcBef>
                <a:spcPts val="0"/>
              </a:spcBef>
              <a:spcAft>
                <a:spcPts val="0"/>
              </a:spcAft>
              <a:buClr>
                <a:schemeClr val="lt2"/>
              </a:buClr>
              <a:buSzPct val="120000"/>
              <a:buFont typeface="Noto Sans Symbols"/>
              <a:buChar char="▪"/>
              <a:defRPr sz="2400" b="0" i="0" u="none" strike="noStrike" cap="none">
                <a:solidFill>
                  <a:schemeClr val="dk1"/>
                </a:solidFill>
                <a:latin typeface="Arial"/>
                <a:ea typeface="Arial"/>
                <a:cs typeface="Arial"/>
                <a:sym typeface="Arial"/>
              </a:defRPr>
            </a:lvl1pPr>
            <a:lvl2pPr marL="380936" marR="0" lvl="1" indent="-228562" algn="l" rtl="0">
              <a:spcBef>
                <a:spcPts val="0"/>
              </a:spcBef>
              <a:spcAft>
                <a:spcPts val="0"/>
              </a:spcAft>
              <a:buClr>
                <a:schemeClr val="lt2"/>
              </a:buClr>
              <a:buSzPct val="100000"/>
              <a:buFont typeface="Noto Sans Symbols"/>
              <a:buChar char="▪"/>
              <a:defRPr sz="2400" b="0" i="0" u="none" strike="noStrike" cap="none">
                <a:solidFill>
                  <a:schemeClr val="dk1"/>
                </a:solidFill>
                <a:latin typeface="Arial"/>
                <a:ea typeface="Arial"/>
                <a:cs typeface="Arial"/>
                <a:sym typeface="Arial"/>
              </a:defRPr>
            </a:lvl2pPr>
            <a:lvl3pPr marL="761872" marR="0" lvl="2" indent="-235334" algn="l" rtl="0">
              <a:spcBef>
                <a:spcPts val="0"/>
              </a:spcBef>
              <a:spcAft>
                <a:spcPts val="0"/>
              </a:spcAft>
              <a:buClr>
                <a:schemeClr val="lt2"/>
              </a:buClr>
              <a:buSzPct val="90000"/>
              <a:buFont typeface="Arial"/>
              <a:buChar char="–"/>
              <a:defRPr sz="2400" b="0" i="0" u="none" strike="noStrike" cap="none">
                <a:solidFill>
                  <a:schemeClr val="dk1"/>
                </a:solidFill>
                <a:latin typeface="Arial"/>
                <a:ea typeface="Arial"/>
                <a:cs typeface="Arial"/>
                <a:sym typeface="Arial"/>
              </a:defRPr>
            </a:lvl3pPr>
            <a:lvl4pPr marL="1134343" marR="0" lvl="3" indent="-250570" algn="l" rtl="0">
              <a:spcBef>
                <a:spcPts val="0"/>
              </a:spcBef>
              <a:spcAft>
                <a:spcPts val="0"/>
              </a:spcAft>
              <a:buClr>
                <a:schemeClr val="lt2"/>
              </a:buClr>
              <a:buSzPct val="79999"/>
              <a:buFont typeface="Noto Sans Symbols"/>
              <a:buChar char="▪"/>
              <a:defRPr sz="2400" b="0" i="0" u="none" strike="noStrike" cap="none">
                <a:solidFill>
                  <a:schemeClr val="dk1"/>
                </a:solidFill>
                <a:latin typeface="Arial"/>
                <a:ea typeface="Arial"/>
                <a:cs typeface="Arial"/>
                <a:sym typeface="Arial"/>
              </a:defRPr>
            </a:lvl4pPr>
            <a:lvl5pPr marL="1515279" marR="0" lvl="4" indent="-274272" algn="l" rtl="0">
              <a:spcBef>
                <a:spcPts val="0"/>
              </a:spcBef>
              <a:spcAft>
                <a:spcPts val="0"/>
              </a:spcAft>
              <a:buClr>
                <a:schemeClr val="lt2"/>
              </a:buClr>
              <a:buSzPct val="70000"/>
              <a:buFont typeface="Arial"/>
              <a:buChar char="–"/>
              <a:defRPr sz="2400" b="0" i="0" u="none" strike="noStrike" cap="none">
                <a:solidFill>
                  <a:schemeClr val="dk1"/>
                </a:solidFill>
                <a:latin typeface="Arial"/>
                <a:ea typeface="Arial"/>
                <a:cs typeface="Arial"/>
                <a:sym typeface="Arial"/>
              </a:defRPr>
            </a:lvl5pPr>
            <a:lvl6pPr marL="1913146" marR="0" lvl="5" indent="-282738" algn="l" rtl="0">
              <a:spcBef>
                <a:spcPts val="0"/>
              </a:spcBef>
              <a:spcAft>
                <a:spcPts val="0"/>
              </a:spcAft>
              <a:buClr>
                <a:schemeClr val="dk2"/>
              </a:buClr>
              <a:buSzPct val="70000"/>
              <a:buFont typeface="Noto Sans Symbols"/>
              <a:buChar char="▪"/>
              <a:defRPr sz="2400" b="0" i="0" u="none" strike="noStrike" cap="none">
                <a:solidFill>
                  <a:schemeClr val="dk1"/>
                </a:solidFill>
                <a:latin typeface="Arial"/>
                <a:ea typeface="Arial"/>
                <a:cs typeface="Arial"/>
                <a:sym typeface="Arial"/>
              </a:defRPr>
            </a:lvl6pPr>
            <a:lvl7pPr marL="2285617" marR="0" lvl="6" indent="-265807" algn="l" rtl="0">
              <a:spcBef>
                <a:spcPts val="0"/>
              </a:spcBef>
              <a:spcAft>
                <a:spcPts val="0"/>
              </a:spcAft>
              <a:buClr>
                <a:schemeClr val="dk2"/>
              </a:buClr>
              <a:buSzPct val="70000"/>
              <a:buFont typeface="Arial"/>
              <a:buChar char="–"/>
              <a:defRPr sz="2400" b="0" i="0" u="none" strike="noStrike" cap="none">
                <a:solidFill>
                  <a:schemeClr val="dk1"/>
                </a:solidFill>
                <a:latin typeface="Arial"/>
                <a:ea typeface="Arial"/>
                <a:cs typeface="Arial"/>
                <a:sym typeface="Arial"/>
              </a:defRPr>
            </a:lvl7pPr>
            <a:lvl8pPr marL="2133243" marR="0" lvl="7" indent="-198085" algn="l" rtl="0">
              <a:spcBef>
                <a:spcPts val="0"/>
              </a:spcBef>
              <a:spcAft>
                <a:spcPts val="0"/>
              </a:spcAft>
              <a:buClr>
                <a:schemeClr val="dk1"/>
              </a:buClr>
              <a:buSzPct val="70000"/>
              <a:buFont typeface="Arial"/>
              <a:buChar char="•"/>
              <a:defRPr sz="2400" b="0" i="0" u="none" strike="noStrike" cap="none">
                <a:solidFill>
                  <a:schemeClr val="dk1"/>
                </a:solidFill>
                <a:latin typeface="Arial"/>
                <a:ea typeface="Arial"/>
                <a:cs typeface="Arial"/>
                <a:sym typeface="Arial"/>
              </a:defRPr>
            </a:lvl8pPr>
            <a:lvl9pPr marL="2431643" marR="0" lvl="8" indent="-191739" algn="l" rtl="0">
              <a:spcBef>
                <a:spcPts val="0"/>
              </a:spcBef>
              <a:spcAft>
                <a:spcPts val="0"/>
              </a:spcAft>
              <a:buClr>
                <a:schemeClr val="dk1"/>
              </a:buClr>
              <a:buSzPct val="70000"/>
              <a:buFont typeface="Arial"/>
              <a:buChar char="–"/>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365394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7" r:id="rId9"/>
    <p:sldLayoutId id="2147483679" r:id="rId10"/>
    <p:sldLayoutId id="2147483745" r:id="rId11"/>
    <p:sldLayoutId id="2147483806" r:id="rId12"/>
    <p:sldLayoutId id="2147483807" r:id="rId13"/>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8.emf"/><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mailto:cnharishkrish@gmail.com" TargetMode="External"/><Relationship Id="rId3" Type="http://schemas.openxmlformats.org/officeDocument/2006/relationships/image" Target="../media/image4.emf"/><Relationship Id="rId7" Type="http://schemas.openxmlformats.org/officeDocument/2006/relationships/hyperlink" Target="https://www.linkedin.com/in/hari-krishnan-304a0272"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hyperlink" Target="https://twitter.com/cn_harikrishnan?s=08" TargetMode="External"/><Relationship Id="rId10" Type="http://schemas.openxmlformats.org/officeDocument/2006/relationships/image" Target="../media/image8.JPG"/><Relationship Id="rId4" Type="http://schemas.openxmlformats.org/officeDocument/2006/relationships/image" Target="../media/image5.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visualstudio/releases/2019/release-notes#mobile-development-with-xamarin" TargetMode="External"/><Relationship Id="rId2" Type="http://schemas.openxmlformats.org/officeDocument/2006/relationships/hyperlink" Target="https://devblogs.microsoft.com/xamarin/xamarin-visual-studio-2019/"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hyperlink" Target="mailto:cnharishkrish@gmail.com"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www.linkedin.com/in/hari-krishnan-304a0272" TargetMode="External"/><Relationship Id="rId5" Type="http://schemas.openxmlformats.org/officeDocument/2006/relationships/image" Target="../media/image6.png"/><Relationship Id="rId4" Type="http://schemas.openxmlformats.org/officeDocument/2006/relationships/hyperlink" Target="https://twitter.com/cn_harikrishnan?s=08" TargetMode="External"/><Relationship Id="rId9" Type="http://schemas.openxmlformats.org/officeDocument/2006/relationships/image" Target="../media/image3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8.emf"/><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xamar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322" y="1098846"/>
            <a:ext cx="7801304" cy="20793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Visual Studio 2019 Transparent logo">
            <a:extLst>
              <a:ext uri="{FF2B5EF4-FFF2-40B4-BE49-F238E27FC236}">
                <a16:creationId xmlns:a16="http://schemas.microsoft.com/office/drawing/2014/main" id="{D6A2A9B7-4A26-4265-8236-1BCECBAD86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66" t="23242" r="22265" b="21875"/>
          <a:stretch/>
        </p:blipFill>
        <p:spPr bwMode="auto">
          <a:xfrm>
            <a:off x="466397" y="3632198"/>
            <a:ext cx="2067254" cy="20454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78C94E1-FB43-48DE-BC49-8BD7FCC48699}"/>
              </a:ext>
            </a:extLst>
          </p:cNvPr>
          <p:cNvSpPr txBox="1"/>
          <p:nvPr/>
        </p:nvSpPr>
        <p:spPr>
          <a:xfrm>
            <a:off x="2533651" y="3956478"/>
            <a:ext cx="9258300" cy="1403461"/>
          </a:xfrm>
          <a:prstGeom prst="rect">
            <a:avLst/>
          </a:prstGeom>
          <a:noFill/>
        </p:spPr>
        <p:txBody>
          <a:bodyPr wrap="square" lIns="182880" tIns="146304" rIns="182880" bIns="146304" rtlCol="0">
            <a:spAutoFit/>
          </a:bodyPr>
          <a:lstStyle/>
          <a:p>
            <a:pPr algn="ctr">
              <a:lnSpc>
                <a:spcPct val="90000"/>
              </a:lnSpc>
              <a:spcAft>
                <a:spcPts val="600"/>
              </a:spcAft>
            </a:pPr>
            <a:r>
              <a:rPr lang="en-IN" sz="8000" b="1" dirty="0">
                <a:solidFill>
                  <a:srgbClr val="737373"/>
                </a:solidFill>
              </a:rPr>
              <a:t>Visual Studio 2019</a:t>
            </a:r>
            <a:endParaRPr lang="en-US" sz="8000" b="1" dirty="0" err="1">
              <a:solidFill>
                <a:srgbClr val="737373"/>
              </a:solidFill>
            </a:endParaRPr>
          </a:p>
        </p:txBody>
      </p:sp>
    </p:spTree>
    <p:extLst>
      <p:ext uri="{BB962C8B-B14F-4D97-AF65-F5344CB8AC3E}">
        <p14:creationId xmlns:p14="http://schemas.microsoft.com/office/powerpoint/2010/main" val="261873347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p:cTn id="7" dur="1000" fill="hold"/>
                                        <p:tgtEl>
                                          <p:spTgt spid="3076"/>
                                        </p:tgtEl>
                                        <p:attrNameLst>
                                          <p:attrName>ppt_w</p:attrName>
                                        </p:attrNameLst>
                                      </p:cBhvr>
                                      <p:tavLst>
                                        <p:tav tm="0">
                                          <p:val>
                                            <p:fltVal val="0"/>
                                          </p:val>
                                        </p:tav>
                                        <p:tav tm="100000">
                                          <p:val>
                                            <p:strVal val="#ppt_w"/>
                                          </p:val>
                                        </p:tav>
                                      </p:tavLst>
                                    </p:anim>
                                    <p:anim calcmode="lin" valueType="num">
                                      <p:cBhvr>
                                        <p:cTn id="8" dur="1000" fill="hold"/>
                                        <p:tgtEl>
                                          <p:spTgt spid="3076"/>
                                        </p:tgtEl>
                                        <p:attrNameLst>
                                          <p:attrName>ppt_h</p:attrName>
                                        </p:attrNameLst>
                                      </p:cBhvr>
                                      <p:tavLst>
                                        <p:tav tm="0">
                                          <p:val>
                                            <p:fltVal val="0"/>
                                          </p:val>
                                        </p:tav>
                                        <p:tav tm="100000">
                                          <p:val>
                                            <p:strVal val="#ppt_h"/>
                                          </p:val>
                                        </p:tav>
                                      </p:tavLst>
                                    </p:anim>
                                    <p:anim calcmode="lin" valueType="num">
                                      <p:cBhvr>
                                        <p:cTn id="9" dur="1000" fill="hold"/>
                                        <p:tgtEl>
                                          <p:spTgt spid="3076"/>
                                        </p:tgtEl>
                                        <p:attrNameLst>
                                          <p:attrName>style.rotation</p:attrName>
                                        </p:attrNameLst>
                                      </p:cBhvr>
                                      <p:tavLst>
                                        <p:tav tm="0">
                                          <p:val>
                                            <p:fltVal val="90"/>
                                          </p:val>
                                        </p:tav>
                                        <p:tav tm="100000">
                                          <p:val>
                                            <p:fltVal val="0"/>
                                          </p:val>
                                        </p:tav>
                                      </p:tavLst>
                                    </p:anim>
                                    <p:animEffect transition="in" filter="fade">
                                      <p:cBhvr>
                                        <p:cTn id="10" dur="1000"/>
                                        <p:tgtEl>
                                          <p:spTgt spid="307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1000"/>
                                        <p:tgtEl>
                                          <p:spTgt spid="1026"/>
                                        </p:tgtEl>
                                      </p:cBhvr>
                                    </p:animEffect>
                                    <p:anim calcmode="lin" valueType="num">
                                      <p:cBhvr>
                                        <p:cTn id="21" dur="1000" fill="hold"/>
                                        <p:tgtEl>
                                          <p:spTgt spid="1026"/>
                                        </p:tgtEl>
                                        <p:attrNameLst>
                                          <p:attrName>ppt_x</p:attrName>
                                        </p:attrNameLst>
                                      </p:cBhvr>
                                      <p:tavLst>
                                        <p:tav tm="0">
                                          <p:val>
                                            <p:strVal val="#ppt_x"/>
                                          </p:val>
                                        </p:tav>
                                        <p:tav tm="100000">
                                          <p:val>
                                            <p:strVal val="#ppt_x"/>
                                          </p:val>
                                        </p:tav>
                                      </p:tavLst>
                                    </p:anim>
                                    <p:anim calcmode="lin" valueType="num">
                                      <p:cBhvr>
                                        <p:cTn id="22"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86C49A-FDE9-45BE-B673-5D31CA44CF0A}"/>
              </a:ext>
            </a:extLst>
          </p:cNvPr>
          <p:cNvSpPr>
            <a:spLocks noGrp="1"/>
          </p:cNvSpPr>
          <p:nvPr>
            <p:ph type="title"/>
          </p:nvPr>
        </p:nvSpPr>
        <p:spPr/>
        <p:txBody>
          <a:bodyPr/>
          <a:lstStyle/>
          <a:p>
            <a:r>
              <a:rPr lang="en-US" dirty="0">
                <a:solidFill>
                  <a:schemeClr val="bg1"/>
                </a:solidFill>
              </a:rPr>
              <a:t>Xamarin Forms Rendering Model - Entry</a:t>
            </a:r>
          </a:p>
        </p:txBody>
      </p:sp>
      <p:pic>
        <p:nvPicPr>
          <p:cNvPr id="2050" name="Picture 2" descr="Image result for entry in xamarin forms">
            <a:extLst>
              <a:ext uri="{FF2B5EF4-FFF2-40B4-BE49-F238E27FC236}">
                <a16:creationId xmlns:a16="http://schemas.microsoft.com/office/drawing/2014/main" id="{F5119428-AEB3-4C70-AA6E-0222C9642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715082"/>
            <a:ext cx="9220200" cy="4308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6293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352" y="415434"/>
            <a:ext cx="11550649" cy="656591"/>
          </a:xfrm>
        </p:spPr>
        <p:txBody>
          <a:bodyPr>
            <a:normAutofit fontScale="90000"/>
          </a:bodyPr>
          <a:lstStyle/>
          <a:p>
            <a:r>
              <a:rPr lang="en-US" b="0" dirty="0">
                <a:solidFill>
                  <a:schemeClr val="bg1"/>
                </a:solidFill>
                <a:latin typeface="+mj-lt"/>
              </a:rPr>
              <a:t>Shared vs </a:t>
            </a:r>
            <a:r>
              <a:rPr lang="en-IN" sz="4200" b="0" dirty="0">
                <a:solidFill>
                  <a:schemeClr val="bg1"/>
                </a:solidFill>
                <a:latin typeface="+mj-lt"/>
              </a:rPr>
              <a:t>.NET Standard</a:t>
            </a:r>
            <a:br>
              <a:rPr lang="en-IN" sz="4200" b="0" dirty="0">
                <a:solidFill>
                  <a:schemeClr val="bg1"/>
                </a:solidFill>
                <a:latin typeface="+mj-lt"/>
              </a:rPr>
            </a:br>
            <a:r>
              <a:rPr lang="en-US" sz="4200" b="0" dirty="0">
                <a:solidFill>
                  <a:schemeClr val="bg1"/>
                </a:solidFill>
                <a:latin typeface="+mj-lt"/>
              </a:rPr>
              <a:t> </a:t>
            </a:r>
          </a:p>
        </p:txBody>
      </p:sp>
      <p:sp>
        <p:nvSpPr>
          <p:cNvPr id="4" name="Shape 286"/>
          <p:cNvSpPr txBox="1">
            <a:spLocks noGrp="1"/>
          </p:cNvSpPr>
          <p:nvPr>
            <p:ph type="body" idx="1"/>
          </p:nvPr>
        </p:nvSpPr>
        <p:spPr>
          <a:xfrm>
            <a:off x="642125" y="2003651"/>
            <a:ext cx="5244356" cy="3882798"/>
          </a:xfrm>
          <a:prstGeom prst="rect">
            <a:avLst/>
          </a:prstGeom>
          <a:noFill/>
          <a:ln>
            <a:noFill/>
          </a:ln>
        </p:spPr>
        <p:txBody>
          <a:bodyPr vert="horz" wrap="square" lIns="0" tIns="0" rIns="0" bIns="0" rtlCol="0" anchor="t" anchorCtr="0">
            <a:noAutofit/>
          </a:bodyPr>
          <a:lstStyle/>
          <a:p>
            <a:pPr indent="-387286"/>
            <a:r>
              <a:rPr lang="en-US" sz="2353" dirty="0">
                <a:solidFill>
                  <a:schemeClr val="bg1"/>
                </a:solidFill>
                <a:latin typeface="Segoe UI" panose="020B0502040204020203" pitchFamily="34" charset="0"/>
                <a:cs typeface="Segoe UI" panose="020B0502040204020203" pitchFamily="34" charset="0"/>
              </a:rPr>
              <a:t>A Shared Project is not directly compiled (.</a:t>
            </a:r>
            <a:r>
              <a:rPr lang="en-US" sz="2353" dirty="0" err="1">
                <a:solidFill>
                  <a:schemeClr val="bg1"/>
                </a:solidFill>
                <a:latin typeface="Segoe UI" panose="020B0502040204020203" pitchFamily="34" charset="0"/>
                <a:cs typeface="Segoe UI" panose="020B0502040204020203" pitchFamily="34" charset="0"/>
              </a:rPr>
              <a:t>dll</a:t>
            </a:r>
            <a:r>
              <a:rPr lang="en-US" sz="2353" dirty="0">
                <a:solidFill>
                  <a:schemeClr val="bg1"/>
                </a:solidFill>
                <a:latin typeface="Segoe UI" panose="020B0502040204020203" pitchFamily="34" charset="0"/>
                <a:cs typeface="Segoe UI" panose="020B0502040204020203" pitchFamily="34" charset="0"/>
              </a:rPr>
              <a:t> is not generated), instead files are compiled into .</a:t>
            </a:r>
            <a:r>
              <a:rPr lang="en-US" sz="2353" dirty="0" err="1">
                <a:solidFill>
                  <a:schemeClr val="bg1"/>
                </a:solidFill>
                <a:latin typeface="Segoe UI" panose="020B0502040204020203" pitchFamily="34" charset="0"/>
                <a:cs typeface="Segoe UI" panose="020B0502040204020203" pitchFamily="34" charset="0"/>
              </a:rPr>
              <a:t>dll</a:t>
            </a:r>
            <a:r>
              <a:rPr lang="en-US" sz="2353" dirty="0">
                <a:solidFill>
                  <a:schemeClr val="bg1"/>
                </a:solidFill>
                <a:latin typeface="Segoe UI" panose="020B0502040204020203" pitchFamily="34" charset="0"/>
                <a:cs typeface="Segoe UI" panose="020B0502040204020203" pitchFamily="34" charset="0"/>
              </a:rPr>
              <a:t> of project that references it</a:t>
            </a:r>
          </a:p>
          <a:p>
            <a:pPr indent="-387286"/>
            <a:endParaRPr lang="en-US" sz="2353" dirty="0">
              <a:solidFill>
                <a:schemeClr val="bg1"/>
              </a:solidFill>
              <a:latin typeface="Segoe UI" panose="020B0502040204020203" pitchFamily="34" charset="0"/>
              <a:cs typeface="Segoe UI" panose="020B0502040204020203" pitchFamily="34" charset="0"/>
            </a:endParaRPr>
          </a:p>
          <a:p>
            <a:pPr indent="-387286"/>
            <a:r>
              <a:rPr lang="en-US" sz="2353" dirty="0">
                <a:solidFill>
                  <a:schemeClr val="bg1"/>
                </a:solidFill>
                <a:latin typeface="Segoe UI" panose="020B0502040204020203" pitchFamily="34" charset="0"/>
                <a:cs typeface="Segoe UI" panose="020B0502040204020203" pitchFamily="34" charset="0"/>
              </a:rPr>
              <a:t>Can write platform specific code in a same file using compiler directives </a:t>
            </a:r>
            <a:r>
              <a:rPr lang="en-US" sz="2353" b="1" i="1" dirty="0">
                <a:solidFill>
                  <a:schemeClr val="bg1"/>
                </a:solidFill>
                <a:latin typeface="Segoe UI" panose="020B0502040204020203" pitchFamily="34" charset="0"/>
                <a:cs typeface="Segoe UI" panose="020B0502040204020203" pitchFamily="34" charset="0"/>
              </a:rPr>
              <a:t>#</a:t>
            </a:r>
            <a:r>
              <a:rPr lang="en-US" sz="2353" b="1" i="1" dirty="0" err="1">
                <a:solidFill>
                  <a:schemeClr val="bg1"/>
                </a:solidFill>
                <a:latin typeface="Segoe UI" panose="020B0502040204020203" pitchFamily="34" charset="0"/>
                <a:cs typeface="Segoe UI" panose="020B0502040204020203" pitchFamily="34" charset="0"/>
              </a:rPr>
              <a:t>ifdef</a:t>
            </a:r>
            <a:endParaRPr lang="en-US" sz="2353" b="1" i="1" dirty="0">
              <a:solidFill>
                <a:schemeClr val="bg1"/>
              </a:solidFill>
              <a:latin typeface="Segoe UI" panose="020B0502040204020203" pitchFamily="34" charset="0"/>
              <a:cs typeface="Segoe UI" panose="020B0502040204020203" pitchFamily="34" charset="0"/>
            </a:endParaRPr>
          </a:p>
          <a:p>
            <a:pPr indent="-387286"/>
            <a:endParaRPr lang="en-US" sz="2353" dirty="0">
              <a:solidFill>
                <a:schemeClr val="bg1"/>
              </a:solidFill>
              <a:latin typeface="Segoe UI" panose="020B0502040204020203" pitchFamily="34" charset="0"/>
              <a:cs typeface="Segoe UI" panose="020B0502040204020203" pitchFamily="34" charset="0"/>
            </a:endParaRPr>
          </a:p>
          <a:p>
            <a:pPr indent="-387286"/>
            <a:r>
              <a:rPr lang="en-US" sz="2353" dirty="0">
                <a:solidFill>
                  <a:schemeClr val="bg1"/>
                </a:solidFill>
                <a:latin typeface="Segoe UI" panose="020B0502040204020203" pitchFamily="34" charset="0"/>
                <a:cs typeface="Segoe UI" panose="020B0502040204020203" pitchFamily="34" charset="0"/>
              </a:rPr>
              <a:t>Cannot be used other than </a:t>
            </a:r>
            <a:r>
              <a:rPr lang="en-US" sz="2353" dirty="0" err="1">
                <a:solidFill>
                  <a:schemeClr val="bg1"/>
                </a:solidFill>
                <a:latin typeface="Segoe UI" panose="020B0502040204020203" pitchFamily="34" charset="0"/>
                <a:cs typeface="Segoe UI" panose="020B0502040204020203" pitchFamily="34" charset="0"/>
              </a:rPr>
              <a:t>Xamarin</a:t>
            </a:r>
            <a:r>
              <a:rPr lang="en-US" sz="2353" dirty="0">
                <a:solidFill>
                  <a:schemeClr val="bg1"/>
                </a:solidFill>
                <a:latin typeface="Segoe UI" panose="020B0502040204020203" pitchFamily="34" charset="0"/>
                <a:cs typeface="Segoe UI" panose="020B0502040204020203" pitchFamily="34" charset="0"/>
              </a:rPr>
              <a:t> projects</a:t>
            </a:r>
            <a:endParaRPr sz="2353" dirty="0">
              <a:solidFill>
                <a:schemeClr val="bg1"/>
              </a:solidFill>
              <a:latin typeface="Segoe UI" panose="020B0502040204020203" pitchFamily="34" charset="0"/>
              <a:cs typeface="Segoe UI" panose="020B0502040204020203" pitchFamily="34" charset="0"/>
            </a:endParaRPr>
          </a:p>
        </p:txBody>
      </p:sp>
      <p:sp>
        <p:nvSpPr>
          <p:cNvPr id="5" name="Shape 287"/>
          <p:cNvSpPr txBox="1">
            <a:spLocks/>
          </p:cNvSpPr>
          <p:nvPr/>
        </p:nvSpPr>
        <p:spPr>
          <a:xfrm>
            <a:off x="6364781" y="2003650"/>
            <a:ext cx="5244356" cy="3882799"/>
          </a:xfrm>
          <a:prstGeom prst="rect">
            <a:avLst/>
          </a:prstGeom>
          <a:noFill/>
          <a:ln>
            <a:noFill/>
          </a:ln>
        </p:spPr>
        <p:txBody>
          <a:bodyPr vert="horz" wrap="square" lIns="0" tIns="0" rIns="0" bIns="0" rtlCol="0" anchor="t"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387286">
              <a:buClr>
                <a:srgbClr val="3397DA"/>
              </a:buClr>
              <a:buFont typeface="Wingdings" charset="2"/>
              <a:buChar char="§"/>
            </a:pPr>
            <a:r>
              <a:rPr lang="en-IN" sz="2353" dirty="0">
                <a:solidFill>
                  <a:schemeClr val="bg1"/>
                </a:solidFill>
                <a:latin typeface="Segoe UI" panose="020B0502040204020203" pitchFamily="34" charset="0"/>
                <a:cs typeface="Segoe UI" panose="020B0502040204020203" pitchFamily="34" charset="0"/>
              </a:rPr>
              <a:t>.NET</a:t>
            </a:r>
            <a:r>
              <a:rPr lang="en-US" sz="2353" dirty="0">
                <a:solidFill>
                  <a:schemeClr val="bg1"/>
                </a:solidFill>
                <a:latin typeface="Segoe UI" panose="020B0502040204020203" pitchFamily="34" charset="0"/>
                <a:cs typeface="Segoe UI" panose="020B0502040204020203" pitchFamily="34" charset="0"/>
              </a:rPr>
              <a:t> projects are compiled in portable assemblies that run in any .NET based runtime.</a:t>
            </a:r>
          </a:p>
          <a:p>
            <a:pPr indent="-387286">
              <a:buClr>
                <a:srgbClr val="3397DA"/>
              </a:buClr>
              <a:buFont typeface="Wingdings" charset="2"/>
              <a:buChar char="§"/>
            </a:pPr>
            <a:endParaRPr lang="en-US" sz="2353" dirty="0">
              <a:solidFill>
                <a:schemeClr val="bg1"/>
              </a:solidFill>
              <a:latin typeface="Segoe UI" panose="020B0502040204020203" pitchFamily="34" charset="0"/>
              <a:cs typeface="Segoe UI" panose="020B0502040204020203" pitchFamily="34" charset="0"/>
            </a:endParaRPr>
          </a:p>
          <a:p>
            <a:pPr indent="-387286">
              <a:buClr>
                <a:srgbClr val="3397DA"/>
              </a:buClr>
              <a:buFont typeface="Wingdings" charset="2"/>
              <a:buChar char="§"/>
            </a:pPr>
            <a:r>
              <a:rPr lang="en-US" sz="2353" dirty="0">
                <a:solidFill>
                  <a:schemeClr val="bg1"/>
                </a:solidFill>
                <a:latin typeface="Segoe UI" panose="020B0502040204020203" pitchFamily="34" charset="0"/>
                <a:cs typeface="Segoe UI" panose="020B0502040204020203" pitchFamily="34" charset="0"/>
              </a:rPr>
              <a:t>Platform specific code cannot be implemented inside a </a:t>
            </a:r>
            <a:r>
              <a:rPr lang="en-IN" sz="2353" dirty="0">
                <a:solidFill>
                  <a:schemeClr val="bg1"/>
                </a:solidFill>
                <a:latin typeface="Segoe UI" panose="020B0502040204020203" pitchFamily="34" charset="0"/>
                <a:cs typeface="Segoe UI" panose="020B0502040204020203" pitchFamily="34" charset="0"/>
              </a:rPr>
              <a:t>.NET Standard</a:t>
            </a:r>
            <a:r>
              <a:rPr lang="en-US" sz="2353" dirty="0">
                <a:solidFill>
                  <a:schemeClr val="bg1"/>
                </a:solidFill>
                <a:latin typeface="Segoe UI" panose="020B0502040204020203" pitchFamily="34" charset="0"/>
                <a:cs typeface="Segoe UI" panose="020B0502040204020203" pitchFamily="34" charset="0"/>
              </a:rPr>
              <a:t> project</a:t>
            </a:r>
          </a:p>
          <a:p>
            <a:pPr indent="-387286">
              <a:buClr>
                <a:srgbClr val="3397DA"/>
              </a:buClr>
              <a:buFont typeface="Wingdings" charset="2"/>
              <a:buChar char="§"/>
            </a:pPr>
            <a:endParaRPr lang="en-US" sz="2353" dirty="0">
              <a:solidFill>
                <a:schemeClr val="bg1"/>
              </a:solidFill>
              <a:latin typeface="Segoe UI" panose="020B0502040204020203" pitchFamily="34" charset="0"/>
              <a:cs typeface="Segoe UI" panose="020B0502040204020203" pitchFamily="34" charset="0"/>
            </a:endParaRPr>
          </a:p>
          <a:p>
            <a:pPr indent="-387286">
              <a:buClr>
                <a:srgbClr val="3397DA"/>
              </a:buClr>
              <a:buFont typeface="Wingdings" charset="2"/>
              <a:buChar char="§"/>
            </a:pPr>
            <a:r>
              <a:rPr lang="en-US" sz="2353" dirty="0">
                <a:solidFill>
                  <a:schemeClr val="bg1"/>
                </a:solidFill>
                <a:latin typeface="Segoe UI" panose="020B0502040204020203" pitchFamily="34" charset="0"/>
                <a:cs typeface="Segoe UI" panose="020B0502040204020203" pitchFamily="34" charset="0"/>
              </a:rPr>
              <a:t>Better usability and compatibility across other .NET platforms</a:t>
            </a:r>
          </a:p>
        </p:txBody>
      </p:sp>
    </p:spTree>
    <p:extLst>
      <p:ext uri="{BB962C8B-B14F-4D97-AF65-F5344CB8AC3E}">
        <p14:creationId xmlns:p14="http://schemas.microsoft.com/office/powerpoint/2010/main" val="3475043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solidFill>
                  <a:schemeClr val="bg1"/>
                </a:solidFill>
              </a:rPr>
              <a:t>What’s included</a:t>
            </a:r>
          </a:p>
        </p:txBody>
      </p:sp>
      <p:sp>
        <p:nvSpPr>
          <p:cNvPr id="10" name="Text Placeholder 18"/>
          <p:cNvSpPr txBox="1">
            <a:spLocks/>
          </p:cNvSpPr>
          <p:nvPr/>
        </p:nvSpPr>
        <p:spPr>
          <a:xfrm>
            <a:off x="5859477" y="1939451"/>
            <a:ext cx="5544287" cy="3982768"/>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chemeClr val="bg1"/>
                </a:solidFill>
              </a:rPr>
              <a:t>✓  </a:t>
            </a:r>
            <a:r>
              <a:rPr lang="en-US" sz="2745" dirty="0">
                <a:solidFill>
                  <a:schemeClr val="bg1"/>
                </a:solidFill>
                <a:latin typeface="+mj-lt"/>
              </a:rPr>
              <a:t>40+ Pages, layouts, and controls</a:t>
            </a:r>
          </a:p>
          <a:p>
            <a:pPr marL="0" indent="0"/>
            <a:r>
              <a:rPr lang="en-US" sz="2745" dirty="0">
                <a:solidFill>
                  <a:schemeClr val="bg1"/>
                </a:solidFill>
                <a:latin typeface="+mj-lt"/>
              </a:rPr>
              <a:t>      </a:t>
            </a:r>
            <a:r>
              <a:rPr lang="en-US" sz="2353" dirty="0">
                <a:solidFill>
                  <a:schemeClr val="bg1"/>
                </a:solidFill>
                <a:latin typeface="+mj-lt"/>
              </a:rPr>
              <a:t>(Build from code behind or XAML)</a:t>
            </a:r>
          </a:p>
          <a:p>
            <a:pPr marL="0" indent="0">
              <a:lnSpc>
                <a:spcPct val="110000"/>
              </a:lnSpc>
            </a:pPr>
            <a:r>
              <a:rPr lang="en-US" sz="2745" dirty="0">
                <a:solidFill>
                  <a:schemeClr val="bg1"/>
                </a:solidFill>
              </a:rPr>
              <a:t>✓  </a:t>
            </a:r>
            <a:r>
              <a:rPr lang="en-US" sz="2745" dirty="0">
                <a:solidFill>
                  <a:schemeClr val="bg1"/>
                </a:solidFill>
                <a:latin typeface="+mj-lt"/>
              </a:rPr>
              <a:t>Two-way data binding</a:t>
            </a:r>
          </a:p>
          <a:p>
            <a:pPr marL="0" indent="0">
              <a:lnSpc>
                <a:spcPct val="110000"/>
              </a:lnSpc>
            </a:pPr>
            <a:r>
              <a:rPr lang="en-US" sz="2745" dirty="0">
                <a:solidFill>
                  <a:schemeClr val="bg1"/>
                </a:solidFill>
              </a:rPr>
              <a:t>✓  </a:t>
            </a:r>
            <a:r>
              <a:rPr lang="en-US" sz="2745" dirty="0">
                <a:solidFill>
                  <a:schemeClr val="bg1"/>
                </a:solidFill>
                <a:latin typeface="+mj-lt"/>
              </a:rPr>
              <a:t>Navigation</a:t>
            </a:r>
          </a:p>
          <a:p>
            <a:pPr marL="0" indent="0">
              <a:lnSpc>
                <a:spcPct val="110000"/>
              </a:lnSpc>
            </a:pPr>
            <a:r>
              <a:rPr lang="en-US" sz="2745" dirty="0">
                <a:solidFill>
                  <a:schemeClr val="bg1"/>
                </a:solidFill>
              </a:rPr>
              <a:t>✓  </a:t>
            </a:r>
            <a:r>
              <a:rPr lang="en-US" sz="2745" dirty="0">
                <a:solidFill>
                  <a:schemeClr val="bg1"/>
                </a:solidFill>
                <a:latin typeface="+mj-lt"/>
              </a:rPr>
              <a:t>Animation API</a:t>
            </a:r>
          </a:p>
          <a:p>
            <a:pPr marL="0" indent="0">
              <a:lnSpc>
                <a:spcPct val="110000"/>
              </a:lnSpc>
            </a:pPr>
            <a:r>
              <a:rPr lang="en-US" sz="2745" dirty="0">
                <a:solidFill>
                  <a:schemeClr val="bg1"/>
                </a:solidFill>
              </a:rPr>
              <a:t>✓  </a:t>
            </a:r>
            <a:r>
              <a:rPr lang="en-US" sz="2745" dirty="0">
                <a:solidFill>
                  <a:schemeClr val="bg1"/>
                </a:solidFill>
                <a:latin typeface="+mj-lt"/>
              </a:rPr>
              <a:t>Dependency Service</a:t>
            </a:r>
          </a:p>
          <a:p>
            <a:pPr marL="0" indent="0">
              <a:lnSpc>
                <a:spcPct val="110000"/>
              </a:lnSpc>
            </a:pPr>
            <a:r>
              <a:rPr lang="en-US" sz="2745" dirty="0">
                <a:solidFill>
                  <a:schemeClr val="bg1"/>
                </a:solidFill>
              </a:rPr>
              <a:t>✓  </a:t>
            </a:r>
            <a:r>
              <a:rPr lang="en-US" sz="2745" dirty="0">
                <a:solidFill>
                  <a:schemeClr val="bg1"/>
                </a:solidFill>
                <a:latin typeface="+mj-lt"/>
              </a:rPr>
              <a:t>Messaging Center</a:t>
            </a:r>
          </a:p>
          <a:p>
            <a:pPr marL="0" indent="0">
              <a:lnSpc>
                <a:spcPct val="110000"/>
              </a:lnSpc>
            </a:pPr>
            <a:endParaRPr lang="en-US" sz="2745" dirty="0">
              <a:solidFill>
                <a:schemeClr val="bg1"/>
              </a:solidFill>
              <a:latin typeface="+mj-lt"/>
            </a:endParaRPr>
          </a:p>
          <a:p>
            <a:pPr marL="0" indent="0">
              <a:lnSpc>
                <a:spcPct val="110000"/>
              </a:lnSpc>
            </a:pPr>
            <a:endParaRPr lang="en-US" sz="2745" dirty="0">
              <a:solidFill>
                <a:schemeClr val="bg1"/>
              </a:solidFill>
              <a:latin typeface="+mj-lt"/>
            </a:endParaRPr>
          </a:p>
        </p:txBody>
      </p:sp>
      <p:grpSp>
        <p:nvGrpSpPr>
          <p:cNvPr id="48" name="Group 47"/>
          <p:cNvGrpSpPr/>
          <p:nvPr/>
        </p:nvGrpSpPr>
        <p:grpSpPr>
          <a:xfrm>
            <a:off x="1025539" y="2052215"/>
            <a:ext cx="4502496" cy="3202060"/>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53" name="TextBox 52"/>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4" name="Oval 63"/>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62" name="Oval 61"/>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60" name="Oval 59"/>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grpSp>
        <p:sp>
          <p:nvSpPr>
            <p:cNvPr id="56" name="TextBox 5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pic>
        <p:nvPicPr>
          <p:cNvPr id="21"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534502" y="2218177"/>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46006" y="2143440"/>
            <a:ext cx="342836" cy="412369"/>
          </a:xfrm>
          <a:prstGeom prst="rect">
            <a:avLst/>
          </a:prstGeom>
        </p:spPr>
      </p:pic>
      <p:pic>
        <p:nvPicPr>
          <p:cNvPr id="24" name="Picture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67563" y="2177388"/>
            <a:ext cx="344747" cy="344647"/>
          </a:xfrm>
          <a:prstGeom prst="rect">
            <a:avLst/>
          </a:prstGeom>
        </p:spPr>
      </p:pic>
    </p:spTree>
    <p:extLst>
      <p:ext uri="{BB962C8B-B14F-4D97-AF65-F5344CB8AC3E}">
        <p14:creationId xmlns:p14="http://schemas.microsoft.com/office/powerpoint/2010/main" val="123018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
          <p:cNvSpPr txBox="1">
            <a:spLocks/>
          </p:cNvSpPr>
          <p:nvPr/>
        </p:nvSpPr>
        <p:spPr>
          <a:xfrm>
            <a:off x="269240" y="1377333"/>
            <a:ext cx="216605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4" dirty="0">
                <a:solidFill>
                  <a:schemeClr val="bg1"/>
                </a:solidFill>
              </a:rPr>
              <a:t>Pages</a:t>
            </a:r>
          </a:p>
        </p:txBody>
      </p:sp>
      <p:pic>
        <p:nvPicPr>
          <p:cNvPr id="3" name="Picture 2">
            <a:extLst>
              <a:ext uri="{FF2B5EF4-FFF2-40B4-BE49-F238E27FC236}">
                <a16:creationId xmlns:a16="http://schemas.microsoft.com/office/drawing/2014/main" id="{14667CB4-2400-408E-9DB8-36B216B28CB7}"/>
              </a:ext>
            </a:extLst>
          </p:cNvPr>
          <p:cNvPicPr>
            <a:picLocks noChangeAspect="1"/>
          </p:cNvPicPr>
          <p:nvPr/>
        </p:nvPicPr>
        <p:blipFill>
          <a:blip r:embed="rId3"/>
          <a:stretch>
            <a:fillRect/>
          </a:stretch>
        </p:blipFill>
        <p:spPr>
          <a:xfrm>
            <a:off x="707641" y="2482784"/>
            <a:ext cx="10429875" cy="3057525"/>
          </a:xfrm>
          <a:prstGeom prst="rect">
            <a:avLst/>
          </a:prstGeom>
        </p:spPr>
      </p:pic>
    </p:spTree>
    <p:extLst>
      <p:ext uri="{BB962C8B-B14F-4D97-AF65-F5344CB8AC3E}">
        <p14:creationId xmlns:p14="http://schemas.microsoft.com/office/powerpoint/2010/main" val="333420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22694" y="967518"/>
            <a:ext cx="2166051" cy="899409"/>
          </a:xfrm>
        </p:spPr>
        <p:txBody>
          <a:bodyPr>
            <a:noAutofit/>
          </a:bodyPr>
          <a:lstStyle/>
          <a:p>
            <a:pPr algn="r"/>
            <a:r>
              <a:rPr lang="en-US" dirty="0">
                <a:solidFill>
                  <a:schemeClr val="bg1"/>
                </a:solidFill>
              </a:rPr>
              <a:t>Layouts</a:t>
            </a:r>
          </a:p>
        </p:txBody>
      </p:sp>
      <p:pic>
        <p:nvPicPr>
          <p:cNvPr id="1026" name="Picture 2" descr="https://docs.microsoft.com/en-us/xamarin/xamarin-forms/user-interface/controls/layouts-images/layouts.png#lightbox">
            <a:extLst>
              <a:ext uri="{FF2B5EF4-FFF2-40B4-BE49-F238E27FC236}">
                <a16:creationId xmlns:a16="http://schemas.microsoft.com/office/drawing/2014/main" id="{CE73BF99-B22B-4A89-8404-25A3F7D9A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0749" y="967518"/>
            <a:ext cx="7942865" cy="5228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8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ounded Rectangle 2"/>
          <p:cNvSpPr/>
          <p:nvPr/>
        </p:nvSpPr>
        <p:spPr>
          <a:xfrm>
            <a:off x="49102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ActivityIndicator</a:t>
            </a:r>
            <a:endParaRPr lang="en-US" sz="1765" dirty="0">
              <a:solidFill>
                <a:schemeClr val="bg1"/>
              </a:solidFill>
              <a:cs typeface="Helvetica Light"/>
            </a:endParaRPr>
          </a:p>
        </p:txBody>
      </p:sp>
      <p:sp>
        <p:nvSpPr>
          <p:cNvPr id="11" name="Rounded Rectangle 10"/>
          <p:cNvSpPr/>
          <p:nvPr/>
        </p:nvSpPr>
        <p:spPr>
          <a:xfrm>
            <a:off x="277528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BoxView</a:t>
            </a:r>
            <a:endParaRPr lang="en-US" sz="1765" dirty="0">
              <a:solidFill>
                <a:schemeClr val="bg1"/>
              </a:solidFill>
              <a:cs typeface="Helvetica Light"/>
            </a:endParaRPr>
          </a:p>
        </p:txBody>
      </p:sp>
      <p:sp>
        <p:nvSpPr>
          <p:cNvPr id="12" name="Rounded Rectangle 11"/>
          <p:cNvSpPr/>
          <p:nvPr/>
        </p:nvSpPr>
        <p:spPr>
          <a:xfrm>
            <a:off x="505954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Button</a:t>
            </a:r>
          </a:p>
        </p:txBody>
      </p:sp>
      <p:sp>
        <p:nvSpPr>
          <p:cNvPr id="13" name="Rounded Rectangle 12"/>
          <p:cNvSpPr/>
          <p:nvPr/>
        </p:nvSpPr>
        <p:spPr>
          <a:xfrm>
            <a:off x="7343799"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DatePicker</a:t>
            </a:r>
            <a:endParaRPr lang="en-US" sz="1765" dirty="0">
              <a:solidFill>
                <a:schemeClr val="bg1"/>
              </a:solidFill>
              <a:cs typeface="Helvetica Light"/>
            </a:endParaRPr>
          </a:p>
        </p:txBody>
      </p:sp>
      <p:sp>
        <p:nvSpPr>
          <p:cNvPr id="14" name="Rounded Rectangle 13"/>
          <p:cNvSpPr/>
          <p:nvPr/>
        </p:nvSpPr>
        <p:spPr>
          <a:xfrm>
            <a:off x="9628057"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Editor</a:t>
            </a:r>
          </a:p>
        </p:txBody>
      </p:sp>
      <p:sp>
        <p:nvSpPr>
          <p:cNvPr id="15" name="Rounded Rectangle 14"/>
          <p:cNvSpPr/>
          <p:nvPr/>
        </p:nvSpPr>
        <p:spPr>
          <a:xfrm>
            <a:off x="49102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Entry</a:t>
            </a:r>
          </a:p>
        </p:txBody>
      </p:sp>
      <p:sp>
        <p:nvSpPr>
          <p:cNvPr id="16" name="Rounded Rectangle 15"/>
          <p:cNvSpPr/>
          <p:nvPr/>
        </p:nvSpPr>
        <p:spPr>
          <a:xfrm>
            <a:off x="277528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Image</a:t>
            </a:r>
          </a:p>
        </p:txBody>
      </p:sp>
      <p:sp>
        <p:nvSpPr>
          <p:cNvPr id="17" name="Rounded Rectangle 16"/>
          <p:cNvSpPr/>
          <p:nvPr/>
        </p:nvSpPr>
        <p:spPr>
          <a:xfrm>
            <a:off x="505954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Label</a:t>
            </a:r>
          </a:p>
        </p:txBody>
      </p:sp>
      <p:sp>
        <p:nvSpPr>
          <p:cNvPr id="18" name="Rounded Rectangle 17"/>
          <p:cNvSpPr/>
          <p:nvPr/>
        </p:nvSpPr>
        <p:spPr>
          <a:xfrm>
            <a:off x="7343799"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ListView</a:t>
            </a:r>
            <a:endParaRPr lang="en-US" sz="1765" dirty="0">
              <a:solidFill>
                <a:schemeClr val="bg1"/>
              </a:solidFill>
              <a:cs typeface="Helvetica Light"/>
            </a:endParaRPr>
          </a:p>
        </p:txBody>
      </p:sp>
      <p:sp>
        <p:nvSpPr>
          <p:cNvPr id="19" name="Rounded Rectangle 18"/>
          <p:cNvSpPr/>
          <p:nvPr/>
        </p:nvSpPr>
        <p:spPr>
          <a:xfrm>
            <a:off x="9628057"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Map</a:t>
            </a:r>
          </a:p>
        </p:txBody>
      </p:sp>
      <p:sp>
        <p:nvSpPr>
          <p:cNvPr id="20" name="Rounded Rectangle 19"/>
          <p:cNvSpPr/>
          <p:nvPr/>
        </p:nvSpPr>
        <p:spPr>
          <a:xfrm>
            <a:off x="49102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OpenGLView</a:t>
            </a:r>
            <a:endParaRPr lang="en-US" sz="1765" dirty="0">
              <a:solidFill>
                <a:schemeClr val="bg1"/>
              </a:solidFill>
              <a:cs typeface="Helvetica Light"/>
            </a:endParaRPr>
          </a:p>
        </p:txBody>
      </p:sp>
      <p:sp>
        <p:nvSpPr>
          <p:cNvPr id="21" name="Rounded Rectangle 20"/>
          <p:cNvSpPr/>
          <p:nvPr/>
        </p:nvSpPr>
        <p:spPr>
          <a:xfrm>
            <a:off x="277528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Picker</a:t>
            </a:r>
          </a:p>
        </p:txBody>
      </p:sp>
      <p:sp>
        <p:nvSpPr>
          <p:cNvPr id="22" name="Rounded Rectangle 21"/>
          <p:cNvSpPr/>
          <p:nvPr/>
        </p:nvSpPr>
        <p:spPr>
          <a:xfrm>
            <a:off x="505954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ProgressBar</a:t>
            </a:r>
            <a:endParaRPr lang="en-US" sz="1765" dirty="0">
              <a:solidFill>
                <a:schemeClr val="bg1"/>
              </a:solidFill>
              <a:cs typeface="Helvetica Light"/>
            </a:endParaRPr>
          </a:p>
        </p:txBody>
      </p:sp>
      <p:sp>
        <p:nvSpPr>
          <p:cNvPr id="23" name="Rounded Rectangle 22"/>
          <p:cNvSpPr/>
          <p:nvPr/>
        </p:nvSpPr>
        <p:spPr>
          <a:xfrm>
            <a:off x="7343799"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SearchBar</a:t>
            </a:r>
            <a:endParaRPr lang="en-US" sz="1765" dirty="0">
              <a:solidFill>
                <a:schemeClr val="bg1"/>
              </a:solidFill>
              <a:cs typeface="Helvetica Light"/>
            </a:endParaRPr>
          </a:p>
        </p:txBody>
      </p:sp>
      <p:sp>
        <p:nvSpPr>
          <p:cNvPr id="24" name="Rounded Rectangle 23"/>
          <p:cNvSpPr/>
          <p:nvPr/>
        </p:nvSpPr>
        <p:spPr>
          <a:xfrm>
            <a:off x="9628057"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Slider</a:t>
            </a:r>
          </a:p>
        </p:txBody>
      </p:sp>
      <p:sp>
        <p:nvSpPr>
          <p:cNvPr id="25" name="Rounded Rectangle 24"/>
          <p:cNvSpPr/>
          <p:nvPr/>
        </p:nvSpPr>
        <p:spPr>
          <a:xfrm>
            <a:off x="49102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Stepper</a:t>
            </a:r>
          </a:p>
        </p:txBody>
      </p:sp>
      <p:sp>
        <p:nvSpPr>
          <p:cNvPr id="26" name="Rounded Rectangle 25"/>
          <p:cNvSpPr/>
          <p:nvPr/>
        </p:nvSpPr>
        <p:spPr>
          <a:xfrm>
            <a:off x="277528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TableView</a:t>
            </a:r>
            <a:endParaRPr lang="en-US" sz="1765" dirty="0">
              <a:solidFill>
                <a:schemeClr val="bg1"/>
              </a:solidFill>
              <a:cs typeface="Helvetica Light"/>
            </a:endParaRPr>
          </a:p>
        </p:txBody>
      </p:sp>
      <p:sp>
        <p:nvSpPr>
          <p:cNvPr id="27" name="Rounded Rectangle 26"/>
          <p:cNvSpPr/>
          <p:nvPr/>
        </p:nvSpPr>
        <p:spPr>
          <a:xfrm>
            <a:off x="505954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TimePicker</a:t>
            </a:r>
            <a:endParaRPr lang="en-US" sz="1765" dirty="0">
              <a:solidFill>
                <a:schemeClr val="bg1"/>
              </a:solidFill>
              <a:cs typeface="Helvetica Light"/>
            </a:endParaRPr>
          </a:p>
        </p:txBody>
      </p:sp>
      <p:sp>
        <p:nvSpPr>
          <p:cNvPr id="28" name="Rounded Rectangle 27"/>
          <p:cNvSpPr/>
          <p:nvPr/>
        </p:nvSpPr>
        <p:spPr>
          <a:xfrm>
            <a:off x="7343799" y="460676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WebView</a:t>
            </a:r>
            <a:endParaRPr lang="en-US" sz="1765" dirty="0">
              <a:solidFill>
                <a:schemeClr val="bg1"/>
              </a:solidFill>
              <a:cs typeface="Helvetica Light"/>
            </a:endParaRPr>
          </a:p>
        </p:txBody>
      </p:sp>
      <p:sp>
        <p:nvSpPr>
          <p:cNvPr id="29" name="Rounded Rectangle 28"/>
          <p:cNvSpPr/>
          <p:nvPr/>
        </p:nvSpPr>
        <p:spPr>
          <a:xfrm>
            <a:off x="9628057" y="460676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EntryCell</a:t>
            </a:r>
            <a:endParaRPr lang="en-US" sz="1765" dirty="0">
              <a:solidFill>
                <a:schemeClr val="bg1"/>
              </a:solidFill>
              <a:cs typeface="Helvetica Light"/>
            </a:endParaRPr>
          </a:p>
        </p:txBody>
      </p:sp>
      <p:sp>
        <p:nvSpPr>
          <p:cNvPr id="30" name="Rounded Rectangle 29"/>
          <p:cNvSpPr/>
          <p:nvPr/>
        </p:nvSpPr>
        <p:spPr>
          <a:xfrm>
            <a:off x="49102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ImageCell</a:t>
            </a:r>
            <a:endParaRPr lang="en-US" sz="1765" dirty="0">
              <a:solidFill>
                <a:schemeClr val="bg1"/>
              </a:solidFill>
              <a:cs typeface="Helvetica Light"/>
            </a:endParaRPr>
          </a:p>
        </p:txBody>
      </p:sp>
      <p:sp>
        <p:nvSpPr>
          <p:cNvPr id="31" name="Rounded Rectangle 30"/>
          <p:cNvSpPr/>
          <p:nvPr/>
        </p:nvSpPr>
        <p:spPr>
          <a:xfrm>
            <a:off x="277528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SwitchCell</a:t>
            </a:r>
            <a:endParaRPr lang="en-US" sz="1765" dirty="0">
              <a:solidFill>
                <a:schemeClr val="bg1"/>
              </a:solidFill>
              <a:cs typeface="Helvetica Light"/>
            </a:endParaRPr>
          </a:p>
        </p:txBody>
      </p:sp>
      <p:sp>
        <p:nvSpPr>
          <p:cNvPr id="32" name="Rounded Rectangle 31"/>
          <p:cNvSpPr/>
          <p:nvPr/>
        </p:nvSpPr>
        <p:spPr>
          <a:xfrm>
            <a:off x="505954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TextCell</a:t>
            </a:r>
            <a:endParaRPr lang="en-US" sz="1765" dirty="0">
              <a:solidFill>
                <a:schemeClr val="bg1"/>
              </a:solidFill>
              <a:cs typeface="Helvetica Light"/>
            </a:endParaRPr>
          </a:p>
        </p:txBody>
      </p:sp>
      <p:sp>
        <p:nvSpPr>
          <p:cNvPr id="33" name="Rounded Rectangle 32"/>
          <p:cNvSpPr/>
          <p:nvPr/>
        </p:nvSpPr>
        <p:spPr>
          <a:xfrm>
            <a:off x="7343799"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ViewCell</a:t>
            </a:r>
            <a:endParaRPr lang="en-US" sz="1765" dirty="0">
              <a:solidFill>
                <a:schemeClr val="bg1"/>
              </a:solidFill>
              <a:cs typeface="Helvetica Light"/>
            </a:endParaRPr>
          </a:p>
        </p:txBody>
      </p:sp>
      <p:sp>
        <p:nvSpPr>
          <p:cNvPr id="5" name="Title 4"/>
          <p:cNvSpPr>
            <a:spLocks noGrp="1"/>
          </p:cNvSpPr>
          <p:nvPr>
            <p:ph type="title"/>
          </p:nvPr>
        </p:nvSpPr>
        <p:spPr/>
        <p:txBody>
          <a:bodyPr/>
          <a:lstStyle/>
          <a:p>
            <a:r>
              <a:rPr lang="en-US" dirty="0">
                <a:solidFill>
                  <a:schemeClr val="bg1"/>
                </a:solidFill>
              </a:rPr>
              <a:t>Controls</a:t>
            </a:r>
          </a:p>
        </p:txBody>
      </p:sp>
    </p:spTree>
    <p:extLst>
      <p:ext uri="{BB962C8B-B14F-4D97-AF65-F5344CB8AC3E}">
        <p14:creationId xmlns:p14="http://schemas.microsoft.com/office/powerpoint/2010/main" val="100820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48180" y="1365308"/>
            <a:ext cx="9132213" cy="2850011"/>
          </a:xfrm>
        </p:spPr>
        <p:txBody>
          <a:bodyPr/>
          <a:lstStyle/>
          <a:p>
            <a:r>
              <a:rPr lang="en-US" sz="3600" dirty="0">
                <a:solidFill>
                  <a:schemeClr val="bg1"/>
                </a:solidFill>
              </a:rPr>
              <a:t>Samsung </a:t>
            </a:r>
            <a:r>
              <a:rPr lang="en-US" sz="3600" dirty="0" err="1">
                <a:solidFill>
                  <a:schemeClr val="bg1"/>
                </a:solidFill>
              </a:rPr>
              <a:t>Tizen</a:t>
            </a:r>
            <a:endParaRPr lang="en-US" sz="3600" dirty="0">
              <a:solidFill>
                <a:schemeClr val="bg1"/>
              </a:solidFill>
            </a:endParaRPr>
          </a:p>
          <a:p>
            <a:pPr lvl="1"/>
            <a:r>
              <a:rPr lang="en-US" sz="2000" dirty="0">
                <a:solidFill>
                  <a:schemeClr val="bg1"/>
                </a:solidFill>
              </a:rPr>
              <a:t>Televisions, Wearables, Mobile</a:t>
            </a:r>
          </a:p>
          <a:p>
            <a:r>
              <a:rPr lang="en-US" sz="3600" dirty="0" err="1">
                <a:solidFill>
                  <a:schemeClr val="bg1"/>
                </a:solidFill>
              </a:rPr>
              <a:t>macOS</a:t>
            </a:r>
            <a:endParaRPr lang="en-US" sz="3600" dirty="0">
              <a:solidFill>
                <a:schemeClr val="bg1"/>
              </a:solidFill>
            </a:endParaRPr>
          </a:p>
          <a:p>
            <a:r>
              <a:rPr lang="en-US" sz="3600" dirty="0">
                <a:solidFill>
                  <a:schemeClr val="bg1"/>
                </a:solidFill>
              </a:rPr>
              <a:t>WPF</a:t>
            </a:r>
          </a:p>
          <a:p>
            <a:r>
              <a:rPr lang="en-US" sz="3600" dirty="0">
                <a:solidFill>
                  <a:schemeClr val="bg1"/>
                </a:solidFill>
              </a:rPr>
              <a:t>Linux: GTK#</a:t>
            </a:r>
          </a:p>
        </p:txBody>
      </p:sp>
      <p:sp>
        <p:nvSpPr>
          <p:cNvPr id="2" name="Title 1"/>
          <p:cNvSpPr>
            <a:spLocks noGrp="1"/>
          </p:cNvSpPr>
          <p:nvPr>
            <p:ph type="title"/>
          </p:nvPr>
        </p:nvSpPr>
        <p:spPr>
          <a:xfrm>
            <a:off x="269240" y="289511"/>
            <a:ext cx="5305937" cy="899665"/>
          </a:xfrm>
        </p:spPr>
        <p:txBody>
          <a:bodyPr/>
          <a:lstStyle/>
          <a:p>
            <a:r>
              <a:rPr lang="en-US" sz="4800" b="1" dirty="0">
                <a:solidFill>
                  <a:schemeClr val="bg1"/>
                </a:solidFill>
              </a:rPr>
              <a:t>New Platforms</a:t>
            </a:r>
            <a:endParaRPr lang="en-US" sz="4000" b="1" dirty="0">
              <a:solidFill>
                <a:schemeClr val="bg1"/>
              </a:solidFill>
            </a:endParaRPr>
          </a:p>
        </p:txBody>
      </p:sp>
      <p:pic>
        <p:nvPicPr>
          <p:cNvPr id="1026" name="Picture 2" descr="https://s3.amazonaws.com/blog.xamarin.com/wp-content/uploads/2017/05/16152540/platform-logo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614" y="4586760"/>
            <a:ext cx="10071351" cy="1613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873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FD7097-DD9A-E14E-98E1-516178F14F49}"/>
              </a:ext>
            </a:extLst>
          </p:cNvPr>
          <p:cNvSpPr>
            <a:spLocks noGrp="1"/>
          </p:cNvSpPr>
          <p:nvPr>
            <p:ph type="title"/>
          </p:nvPr>
        </p:nvSpPr>
        <p:spPr>
          <a:xfrm>
            <a:off x="1049215" y="2658159"/>
            <a:ext cx="10515600" cy="1325563"/>
          </a:xfrm>
        </p:spPr>
        <p:txBody>
          <a:bodyPr>
            <a:normAutofit/>
          </a:bodyPr>
          <a:lstStyle/>
          <a:p>
            <a:r>
              <a:rPr lang="en-US" sz="6000" b="1" dirty="0">
                <a:solidFill>
                  <a:schemeClr val="bg1"/>
                </a:solidFill>
                <a:cs typeface="Arial"/>
                <a:sym typeface="Arial"/>
              </a:rPr>
              <a:t>What’s new in Xamarin Forms?</a:t>
            </a:r>
          </a:p>
        </p:txBody>
      </p:sp>
    </p:spTree>
    <p:extLst>
      <p:ext uri="{BB962C8B-B14F-4D97-AF65-F5344CB8AC3E}">
        <p14:creationId xmlns:p14="http://schemas.microsoft.com/office/powerpoint/2010/main" val="17236153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440B88-CD83-460B-8220-B6EB2A89DA12}"/>
              </a:ext>
            </a:extLst>
          </p:cNvPr>
          <p:cNvSpPr>
            <a:spLocks noGrp="1"/>
          </p:cNvSpPr>
          <p:nvPr>
            <p:ph type="title"/>
          </p:nvPr>
        </p:nvSpPr>
        <p:spPr/>
        <p:txBody>
          <a:bodyPr/>
          <a:lstStyle/>
          <a:p>
            <a:r>
              <a:rPr lang="en-US" b="1" dirty="0">
                <a:solidFill>
                  <a:schemeClr val="bg1">
                    <a:lumMod val="95000"/>
                  </a:schemeClr>
                </a:solidFill>
              </a:rPr>
              <a:t>Focus on the Fundamentals</a:t>
            </a:r>
            <a:endParaRPr lang="en-US" dirty="0">
              <a:solidFill>
                <a:schemeClr val="bg1">
                  <a:lumMod val="95000"/>
                </a:schemeClr>
              </a:solidFill>
            </a:endParaRPr>
          </a:p>
        </p:txBody>
      </p:sp>
      <p:pic>
        <p:nvPicPr>
          <p:cNvPr id="7" name="Picture 6">
            <a:extLst>
              <a:ext uri="{FF2B5EF4-FFF2-40B4-BE49-F238E27FC236}">
                <a16:creationId xmlns:a16="http://schemas.microsoft.com/office/drawing/2014/main" id="{579BCA85-893C-4A41-BA35-1EAD55E59B0F}"/>
              </a:ext>
            </a:extLst>
          </p:cNvPr>
          <p:cNvPicPr>
            <a:picLocks noChangeAspect="1"/>
          </p:cNvPicPr>
          <p:nvPr/>
        </p:nvPicPr>
        <p:blipFill>
          <a:blip r:embed="rId2"/>
          <a:stretch>
            <a:fillRect/>
          </a:stretch>
        </p:blipFill>
        <p:spPr>
          <a:xfrm>
            <a:off x="482311" y="1685137"/>
            <a:ext cx="5572267" cy="3969942"/>
          </a:xfrm>
          <a:prstGeom prst="rect">
            <a:avLst/>
          </a:prstGeom>
        </p:spPr>
      </p:pic>
      <p:sp>
        <p:nvSpPr>
          <p:cNvPr id="8" name="Text Placeholder 1">
            <a:extLst>
              <a:ext uri="{FF2B5EF4-FFF2-40B4-BE49-F238E27FC236}">
                <a16:creationId xmlns:a16="http://schemas.microsoft.com/office/drawing/2014/main" id="{B008E59E-1847-4422-880C-6442D9B158C5}"/>
              </a:ext>
            </a:extLst>
          </p:cNvPr>
          <p:cNvSpPr>
            <a:spLocks noGrp="1"/>
          </p:cNvSpPr>
          <p:nvPr>
            <p:ph type="body" sz="quarter" idx="10"/>
          </p:nvPr>
        </p:nvSpPr>
        <p:spPr>
          <a:xfrm>
            <a:off x="6350495" y="1507580"/>
            <a:ext cx="5436785" cy="4505849"/>
          </a:xfrm>
        </p:spPr>
        <p:txBody>
          <a:bodyPr/>
          <a:lstStyle/>
          <a:p>
            <a:pPr>
              <a:lnSpc>
                <a:spcPct val="100000"/>
              </a:lnSpc>
            </a:pPr>
            <a:r>
              <a:rPr lang="en-US" sz="2600" dirty="0">
                <a:solidFill>
                  <a:schemeClr val="bg1">
                    <a:lumMod val="95000"/>
                  </a:schemeClr>
                </a:solidFill>
                <a:latin typeface="+mn-lt"/>
              </a:rPr>
              <a:t>Tooling should work for you, not against you.</a:t>
            </a:r>
          </a:p>
          <a:p>
            <a:pPr>
              <a:lnSpc>
                <a:spcPct val="100000"/>
              </a:lnSpc>
            </a:pPr>
            <a:r>
              <a:rPr lang="en-US" sz="2600" dirty="0">
                <a:solidFill>
                  <a:schemeClr val="bg1">
                    <a:lumMod val="95000"/>
                  </a:schemeClr>
                </a:solidFill>
                <a:latin typeface="+mn-lt"/>
              </a:rPr>
              <a:t>Lightweight installation</a:t>
            </a:r>
          </a:p>
          <a:p>
            <a:pPr>
              <a:lnSpc>
                <a:spcPct val="100000"/>
              </a:lnSpc>
            </a:pPr>
            <a:r>
              <a:rPr lang="en-US" sz="2600" dirty="0">
                <a:solidFill>
                  <a:schemeClr val="bg1">
                    <a:lumMod val="95000"/>
                  </a:schemeClr>
                </a:solidFill>
                <a:latin typeface="+mn-lt"/>
              </a:rPr>
              <a:t>Xamarin workload in Visual Studio 2019 is now </a:t>
            </a:r>
            <a:r>
              <a:rPr lang="en-US" sz="2600" i="1" dirty="0">
                <a:solidFill>
                  <a:schemeClr val="bg1">
                    <a:lumMod val="95000"/>
                  </a:schemeClr>
                </a:solidFill>
                <a:latin typeface="+mn-lt"/>
              </a:rPr>
              <a:t>3.28x smaller</a:t>
            </a:r>
          </a:p>
          <a:p>
            <a:pPr>
              <a:lnSpc>
                <a:spcPct val="100000"/>
              </a:lnSpc>
            </a:pPr>
            <a:r>
              <a:rPr lang="en-US" sz="2600" dirty="0">
                <a:solidFill>
                  <a:schemeClr val="bg1">
                    <a:lumMod val="95000"/>
                  </a:schemeClr>
                </a:solidFill>
                <a:latin typeface="+mn-lt"/>
              </a:rPr>
              <a:t>Faster installation experience and a lower disk impact.</a:t>
            </a:r>
          </a:p>
          <a:p>
            <a:pPr>
              <a:lnSpc>
                <a:spcPct val="100000"/>
              </a:lnSpc>
            </a:pPr>
            <a:r>
              <a:rPr lang="en-US" sz="2600" dirty="0">
                <a:solidFill>
                  <a:schemeClr val="bg1">
                    <a:lumMod val="95000"/>
                  </a:schemeClr>
                </a:solidFill>
                <a:latin typeface="+mn-lt"/>
              </a:rPr>
              <a:t>Simplified experience to acquire new Android SDKs and emulators</a:t>
            </a:r>
          </a:p>
        </p:txBody>
      </p:sp>
    </p:spTree>
    <p:extLst>
      <p:ext uri="{BB962C8B-B14F-4D97-AF65-F5344CB8AC3E}">
        <p14:creationId xmlns:p14="http://schemas.microsoft.com/office/powerpoint/2010/main" val="19552904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fade">
                                      <p:cBhvr>
                                        <p:cTn id="28" dur="1000"/>
                                        <p:tgtEl>
                                          <p:spTgt spid="8">
                                            <p:txEl>
                                              <p:pRg st="2" end="2"/>
                                            </p:txEl>
                                          </p:spTgt>
                                        </p:tgtEl>
                                      </p:cBhvr>
                                    </p:animEffect>
                                    <p:anim calcmode="lin" valueType="num">
                                      <p:cBhvr>
                                        <p:cTn id="2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1000"/>
                                        <p:tgtEl>
                                          <p:spTgt spid="8">
                                            <p:txEl>
                                              <p:pRg st="3" end="3"/>
                                            </p:txEl>
                                          </p:spTgt>
                                        </p:tgtEl>
                                      </p:cBhvr>
                                    </p:animEffect>
                                    <p:anim calcmode="lin" valueType="num">
                                      <p:cBhvr>
                                        <p:cTn id="3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1000"/>
                                        <p:tgtEl>
                                          <p:spTgt spid="8">
                                            <p:txEl>
                                              <p:pRg st="4" end="4"/>
                                            </p:txEl>
                                          </p:spTgt>
                                        </p:tgtEl>
                                      </p:cBhvr>
                                    </p:animEffect>
                                    <p:anim calcmode="lin" valueType="num">
                                      <p:cBhvr>
                                        <p:cTn id="4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9290E4-CB77-4622-B454-C74B4B973953}"/>
              </a:ext>
            </a:extLst>
          </p:cNvPr>
          <p:cNvSpPr>
            <a:spLocks noGrp="1"/>
          </p:cNvSpPr>
          <p:nvPr>
            <p:ph type="body" sz="quarter" idx="10"/>
          </p:nvPr>
        </p:nvSpPr>
        <p:spPr>
          <a:xfrm>
            <a:off x="838200" y="1698179"/>
            <a:ext cx="11653523" cy="1668727"/>
          </a:xfrm>
        </p:spPr>
        <p:txBody>
          <a:bodyPr/>
          <a:lstStyle/>
          <a:p>
            <a:pPr>
              <a:lnSpc>
                <a:spcPct val="150000"/>
              </a:lnSpc>
            </a:pPr>
            <a:r>
              <a:rPr lang="en-IN" sz="3200" dirty="0">
                <a:solidFill>
                  <a:schemeClr val="bg1"/>
                </a:solidFill>
                <a:latin typeface="Segoe UI" panose="020B0502040204020203" pitchFamily="34" charset="0"/>
                <a:cs typeface="Segoe UI" panose="020B0502040204020203" pitchFamily="34" charset="0"/>
              </a:rPr>
              <a:t>Enhanced Fast Deployment for Android</a:t>
            </a:r>
          </a:p>
          <a:p>
            <a:pPr>
              <a:lnSpc>
                <a:spcPct val="150000"/>
              </a:lnSpc>
            </a:pPr>
            <a:r>
              <a:rPr lang="en-IN" sz="3200" dirty="0">
                <a:solidFill>
                  <a:schemeClr val="bg1"/>
                </a:solidFill>
                <a:latin typeface="Segoe UI" panose="020B0502040204020203" pitchFamily="34" charset="0"/>
                <a:cs typeface="Segoe UI" panose="020B0502040204020203" pitchFamily="34" charset="0"/>
              </a:rPr>
              <a:t>Android Support Library v28</a:t>
            </a:r>
          </a:p>
        </p:txBody>
      </p:sp>
      <p:sp>
        <p:nvSpPr>
          <p:cNvPr id="3" name="Title 2">
            <a:extLst>
              <a:ext uri="{FF2B5EF4-FFF2-40B4-BE49-F238E27FC236}">
                <a16:creationId xmlns:a16="http://schemas.microsoft.com/office/drawing/2014/main" id="{916A787E-C609-4544-B0BF-86B1A061D127}"/>
              </a:ext>
            </a:extLst>
          </p:cNvPr>
          <p:cNvSpPr>
            <a:spLocks noGrp="1"/>
          </p:cNvSpPr>
          <p:nvPr>
            <p:ph type="title"/>
          </p:nvPr>
        </p:nvSpPr>
        <p:spPr>
          <a:xfrm>
            <a:off x="322811" y="372616"/>
            <a:ext cx="10515600" cy="1325563"/>
          </a:xfrm>
        </p:spPr>
        <p:txBody>
          <a:bodyPr/>
          <a:lstStyle/>
          <a:p>
            <a:r>
              <a:rPr lang="en-IN" dirty="0">
                <a:solidFill>
                  <a:schemeClr val="bg1"/>
                </a:solidFill>
              </a:rPr>
              <a:t>Android Announcements</a:t>
            </a:r>
          </a:p>
        </p:txBody>
      </p:sp>
    </p:spTree>
    <p:extLst>
      <p:ext uri="{BB962C8B-B14F-4D97-AF65-F5344CB8AC3E}">
        <p14:creationId xmlns:p14="http://schemas.microsoft.com/office/powerpoint/2010/main" val="2120622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79C89C6-C6E7-4CF7-90FD-5E8E2E5D9996}"/>
              </a:ext>
            </a:extLst>
          </p:cNvPr>
          <p:cNvSpPr txBox="1">
            <a:spLocks/>
          </p:cNvSpPr>
          <p:nvPr/>
        </p:nvSpPr>
        <p:spPr>
          <a:xfrm>
            <a:off x="493345" y="418610"/>
            <a:ext cx="11252250" cy="1142838"/>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b="1" dirty="0">
                <a:solidFill>
                  <a:schemeClr val="bg1"/>
                </a:solidFill>
              </a:rPr>
              <a:t>Who’s this guy?</a:t>
            </a:r>
          </a:p>
        </p:txBody>
      </p:sp>
      <p:pic>
        <p:nvPicPr>
          <p:cNvPr id="8" name="Picture 7">
            <a:extLst>
              <a:ext uri="{FF2B5EF4-FFF2-40B4-BE49-F238E27FC236}">
                <a16:creationId xmlns:a16="http://schemas.microsoft.com/office/drawing/2014/main" id="{E6592E42-2276-436B-8F3F-CDF86546BC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7724" y="1561717"/>
            <a:ext cx="2245313" cy="7618529"/>
          </a:xfrm>
          <a:prstGeom prst="rect">
            <a:avLst/>
          </a:prstGeom>
        </p:spPr>
      </p:pic>
      <p:sp>
        <p:nvSpPr>
          <p:cNvPr id="21" name="Rectangle 20">
            <a:extLst>
              <a:ext uri="{FF2B5EF4-FFF2-40B4-BE49-F238E27FC236}">
                <a16:creationId xmlns:a16="http://schemas.microsoft.com/office/drawing/2014/main" id="{A00731B8-79EE-4113-AF26-D8977CD8DC54}"/>
              </a:ext>
            </a:extLst>
          </p:cNvPr>
          <p:cNvSpPr/>
          <p:nvPr/>
        </p:nvSpPr>
        <p:spPr>
          <a:xfrm>
            <a:off x="3824142" y="4033033"/>
            <a:ext cx="6684523" cy="695703"/>
          </a:xfrm>
          <a:prstGeom prst="rect">
            <a:avLst/>
          </a:prstGeom>
        </p:spPr>
        <p:txBody>
          <a:bodyPr wrap="square">
            <a:spAutoFit/>
          </a:bodyPr>
          <a:lstStyle/>
          <a:p>
            <a:r>
              <a:rPr lang="en-US" sz="3921" b="1" dirty="0">
                <a:solidFill>
                  <a:schemeClr val="bg1"/>
                </a:solidFill>
                <a:latin typeface="Segoe UI" panose="020B0502040204020203" pitchFamily="34" charset="0"/>
                <a:ea typeface=""/>
                <a:cs typeface="Segoe UI" panose="020B0502040204020203" pitchFamily="34" charset="0"/>
              </a:rPr>
              <a:t>Harikrishnan</a:t>
            </a:r>
          </a:p>
        </p:txBody>
      </p:sp>
      <p:cxnSp>
        <p:nvCxnSpPr>
          <p:cNvPr id="10" name="Straight Connector 9">
            <a:extLst>
              <a:ext uri="{FF2B5EF4-FFF2-40B4-BE49-F238E27FC236}">
                <a16:creationId xmlns:a16="http://schemas.microsoft.com/office/drawing/2014/main" id="{1815F958-9968-4F70-9E89-07CE1315A93B}"/>
              </a:ext>
            </a:extLst>
          </p:cNvPr>
          <p:cNvCxnSpPr>
            <a:cxnSpLocks/>
          </p:cNvCxnSpPr>
          <p:nvPr/>
        </p:nvCxnSpPr>
        <p:spPr>
          <a:xfrm>
            <a:off x="3848247" y="4871721"/>
            <a:ext cx="7406029" cy="1715"/>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34" name="Picture 33">
            <a:extLst>
              <a:ext uri="{FF2B5EF4-FFF2-40B4-BE49-F238E27FC236}">
                <a16:creationId xmlns:a16="http://schemas.microsoft.com/office/drawing/2014/main" id="{E79C82D3-A501-4BF5-B4D3-087A30A45B1D}"/>
              </a:ext>
            </a:extLst>
          </p:cNvPr>
          <p:cNvPicPr>
            <a:picLocks noChangeAspect="1"/>
          </p:cNvPicPr>
          <p:nvPr/>
        </p:nvPicPr>
        <p:blipFill>
          <a:blip r:embed="rId4"/>
          <a:stretch>
            <a:fillRect/>
          </a:stretch>
        </p:blipFill>
        <p:spPr>
          <a:xfrm>
            <a:off x="3880127" y="5490947"/>
            <a:ext cx="342900" cy="342900"/>
          </a:xfrm>
          <a:prstGeom prst="rect">
            <a:avLst/>
          </a:prstGeom>
        </p:spPr>
      </p:pic>
      <p:sp>
        <p:nvSpPr>
          <p:cNvPr id="39" name="TextBox 38">
            <a:extLst>
              <a:ext uri="{FF2B5EF4-FFF2-40B4-BE49-F238E27FC236}">
                <a16:creationId xmlns:a16="http://schemas.microsoft.com/office/drawing/2014/main" id="{DB2E93A8-8AEE-4A6C-B2C3-91BD91D5CBF9}"/>
              </a:ext>
            </a:extLst>
          </p:cNvPr>
          <p:cNvSpPr txBox="1"/>
          <p:nvPr/>
        </p:nvSpPr>
        <p:spPr>
          <a:xfrm>
            <a:off x="4221478" y="5009970"/>
            <a:ext cx="6975263" cy="387798"/>
          </a:xfrm>
          <a:prstGeom prst="rect">
            <a:avLst/>
          </a:prstGeom>
          <a:noFill/>
        </p:spPr>
        <p:txBody>
          <a:bodyPr wrap="square" rtlCol="0">
            <a:spAutoFit/>
          </a:bodyPr>
          <a:lstStyle/>
          <a:p>
            <a:pPr>
              <a:lnSpc>
                <a:spcPct val="130000"/>
              </a:lnSpc>
            </a:pPr>
            <a:r>
              <a:rPr lang="en-US" sz="1650" dirty="0">
                <a:solidFill>
                  <a:schemeClr val="bg1"/>
                </a:solidFill>
                <a:hlinkClick r:id="rId5"/>
              </a:rPr>
              <a:t>@</a:t>
            </a:r>
            <a:r>
              <a:rPr lang="en-US" sz="1650" dirty="0" err="1">
                <a:solidFill>
                  <a:schemeClr val="bg1"/>
                </a:solidFill>
                <a:hlinkClick r:id="rId5"/>
              </a:rPr>
              <a:t>cn_harikrishnan</a:t>
            </a:r>
            <a:r>
              <a:rPr lang="en-US" sz="1650" dirty="0">
                <a:solidFill>
                  <a:schemeClr val="bg1"/>
                </a:solidFill>
              </a:rPr>
              <a:t> (</a:t>
            </a:r>
            <a:r>
              <a:rPr lang="en-US" sz="1650" dirty="0">
                <a:solidFill>
                  <a:schemeClr val="bg1"/>
                </a:solidFill>
                <a:hlinkClick r:id="rId5"/>
              </a:rPr>
              <a:t>https://twitter.com/cn_harikrishnan?s=08</a:t>
            </a:r>
            <a:r>
              <a:rPr lang="en-US" sz="1650" dirty="0">
                <a:solidFill>
                  <a:schemeClr val="bg1"/>
                </a:solidFill>
              </a:rPr>
              <a:t>)</a:t>
            </a:r>
            <a:endParaRPr lang="en-US" sz="1650" dirty="0">
              <a:solidFill>
                <a:schemeClr val="tx2"/>
              </a:solidFill>
              <a:latin typeface="+mj-lt"/>
              <a:cs typeface="Arial"/>
            </a:endParaRPr>
          </a:p>
        </p:txBody>
      </p:sp>
      <p:pic>
        <p:nvPicPr>
          <p:cNvPr id="51" name="Picture 50">
            <a:extLst>
              <a:ext uri="{FF2B5EF4-FFF2-40B4-BE49-F238E27FC236}">
                <a16:creationId xmlns:a16="http://schemas.microsoft.com/office/drawing/2014/main" id="{C6C00CBE-1DB6-4EFB-B875-E8475470175E}"/>
              </a:ext>
            </a:extLst>
          </p:cNvPr>
          <p:cNvPicPr>
            <a:picLocks noChangeAspect="1"/>
          </p:cNvPicPr>
          <p:nvPr/>
        </p:nvPicPr>
        <p:blipFill>
          <a:blip r:embed="rId6"/>
          <a:stretch>
            <a:fillRect/>
          </a:stretch>
        </p:blipFill>
        <p:spPr>
          <a:xfrm>
            <a:off x="3872510" y="5056237"/>
            <a:ext cx="342900" cy="342900"/>
          </a:xfrm>
          <a:prstGeom prst="rect">
            <a:avLst/>
          </a:prstGeom>
        </p:spPr>
      </p:pic>
      <p:sp>
        <p:nvSpPr>
          <p:cNvPr id="52" name="TextBox 51">
            <a:extLst>
              <a:ext uri="{FF2B5EF4-FFF2-40B4-BE49-F238E27FC236}">
                <a16:creationId xmlns:a16="http://schemas.microsoft.com/office/drawing/2014/main" id="{D921F0D6-C05C-4B55-9F6C-FDF5CDC89FA7}"/>
              </a:ext>
            </a:extLst>
          </p:cNvPr>
          <p:cNvSpPr txBox="1"/>
          <p:nvPr/>
        </p:nvSpPr>
        <p:spPr>
          <a:xfrm>
            <a:off x="4215410" y="5444035"/>
            <a:ext cx="6975263" cy="387798"/>
          </a:xfrm>
          <a:prstGeom prst="rect">
            <a:avLst/>
          </a:prstGeom>
          <a:noFill/>
        </p:spPr>
        <p:txBody>
          <a:bodyPr wrap="square" rtlCol="0">
            <a:spAutoFit/>
          </a:bodyPr>
          <a:lstStyle/>
          <a:p>
            <a:pPr>
              <a:lnSpc>
                <a:spcPct val="130000"/>
              </a:lnSpc>
            </a:pPr>
            <a:r>
              <a:rPr lang="en-US" sz="1650" dirty="0">
                <a:solidFill>
                  <a:schemeClr val="tx2"/>
                </a:solidFill>
                <a:cs typeface="Arial"/>
                <a:hlinkClick r:id="rId7"/>
              </a:rPr>
              <a:t>https://www.linkedin.com/in/hari-krishnan-304a0272</a:t>
            </a:r>
            <a:endParaRPr lang="en-US" sz="1650" dirty="0">
              <a:solidFill>
                <a:schemeClr val="tx2"/>
              </a:solidFill>
              <a:latin typeface="+mj-lt"/>
              <a:cs typeface="Arial"/>
            </a:endParaRPr>
          </a:p>
        </p:txBody>
      </p:sp>
      <p:sp>
        <p:nvSpPr>
          <p:cNvPr id="53" name="TextBox 52">
            <a:extLst>
              <a:ext uri="{FF2B5EF4-FFF2-40B4-BE49-F238E27FC236}">
                <a16:creationId xmlns:a16="http://schemas.microsoft.com/office/drawing/2014/main" id="{5F972209-B5A7-4ACE-BD21-D53FF8AB80EF}"/>
              </a:ext>
            </a:extLst>
          </p:cNvPr>
          <p:cNvSpPr txBox="1"/>
          <p:nvPr/>
        </p:nvSpPr>
        <p:spPr>
          <a:xfrm>
            <a:off x="4223027" y="5873184"/>
            <a:ext cx="6975263" cy="387798"/>
          </a:xfrm>
          <a:prstGeom prst="rect">
            <a:avLst/>
          </a:prstGeom>
          <a:noFill/>
        </p:spPr>
        <p:txBody>
          <a:bodyPr wrap="square" rtlCol="0">
            <a:spAutoFit/>
          </a:bodyPr>
          <a:lstStyle/>
          <a:p>
            <a:pPr>
              <a:lnSpc>
                <a:spcPct val="130000"/>
              </a:lnSpc>
            </a:pPr>
            <a:r>
              <a:rPr lang="en-US" sz="1650" dirty="0">
                <a:solidFill>
                  <a:schemeClr val="tx2"/>
                </a:solidFill>
                <a:cs typeface="Arial"/>
                <a:hlinkClick r:id="rId8"/>
              </a:rPr>
              <a:t>cnharishkrish@gmail.com</a:t>
            </a:r>
            <a:endParaRPr lang="en-US" sz="1650" dirty="0">
              <a:solidFill>
                <a:schemeClr val="tx2"/>
              </a:solidFill>
              <a:cs typeface="Arial"/>
            </a:endParaRPr>
          </a:p>
        </p:txBody>
      </p:sp>
      <p:pic>
        <p:nvPicPr>
          <p:cNvPr id="54" name="Picture 53">
            <a:extLst>
              <a:ext uri="{FF2B5EF4-FFF2-40B4-BE49-F238E27FC236}">
                <a16:creationId xmlns:a16="http://schemas.microsoft.com/office/drawing/2014/main" id="{30BC28C1-2E83-4DB6-84CF-8FF544C25FC6}"/>
              </a:ext>
            </a:extLst>
          </p:cNvPr>
          <p:cNvPicPr>
            <a:picLocks noChangeAspect="1"/>
          </p:cNvPicPr>
          <p:nvPr/>
        </p:nvPicPr>
        <p:blipFill>
          <a:blip r:embed="rId9"/>
          <a:stretch>
            <a:fillRect/>
          </a:stretch>
        </p:blipFill>
        <p:spPr>
          <a:xfrm>
            <a:off x="3875149" y="5895419"/>
            <a:ext cx="346329" cy="346329"/>
          </a:xfrm>
          <a:prstGeom prst="rect">
            <a:avLst/>
          </a:prstGeom>
        </p:spPr>
      </p:pic>
      <p:pic>
        <p:nvPicPr>
          <p:cNvPr id="57" name="Picture 56">
            <a:extLst>
              <a:ext uri="{FF2B5EF4-FFF2-40B4-BE49-F238E27FC236}">
                <a16:creationId xmlns:a16="http://schemas.microsoft.com/office/drawing/2014/main" id="{2A0E46D3-FF93-4377-9F9D-05C447230AB7}"/>
              </a:ext>
            </a:extLst>
          </p:cNvPr>
          <p:cNvPicPr>
            <a:picLocks noChangeAspect="1"/>
          </p:cNvPicPr>
          <p:nvPr/>
        </p:nvPicPr>
        <p:blipFill rotWithShape="1">
          <a:blip r:embed="rId10"/>
          <a:srcRect l="69492" t="25284" r="3845"/>
          <a:stretch/>
        </p:blipFill>
        <p:spPr>
          <a:xfrm>
            <a:off x="909149" y="1561718"/>
            <a:ext cx="2742882" cy="5296012"/>
          </a:xfrm>
          <a:prstGeom prst="rect">
            <a:avLst/>
          </a:prstGeom>
        </p:spPr>
      </p:pic>
    </p:spTree>
    <p:extLst>
      <p:ext uri="{BB962C8B-B14F-4D97-AF65-F5344CB8AC3E}">
        <p14:creationId xmlns:p14="http://schemas.microsoft.com/office/powerpoint/2010/main" val="14142576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362">
                                          <p:stCondLst>
                                            <p:cond delay="0"/>
                                          </p:stCondLst>
                                        </p:cTn>
                                        <p:tgtEl>
                                          <p:spTgt spid="8"/>
                                        </p:tgtEl>
                                      </p:cBhvr>
                                    </p:animEffect>
                                    <p:anim calcmode="lin" valueType="num">
                                      <p:cBhvr>
                                        <p:cTn id="8" dur="1139"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8"/>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8"/>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8"/>
                                        </p:tgtEl>
                                        <p:attrNameLst>
                                          <p:attrName>ppt_y</p:attrName>
                                        </p:attrNameLst>
                                      </p:cBhvr>
                                      <p:tavLst>
                                        <p:tav tm="0" fmla="#ppt_y-sin(pi*$)/81">
                                          <p:val>
                                            <p:fltVal val="0"/>
                                          </p:val>
                                        </p:tav>
                                        <p:tav tm="100000">
                                          <p:val>
                                            <p:fltVal val="1"/>
                                          </p:val>
                                        </p:tav>
                                      </p:tavLst>
                                    </p:anim>
                                    <p:animScale>
                                      <p:cBhvr>
                                        <p:cTn id="13" dur="16">
                                          <p:stCondLst>
                                            <p:cond delay="406"/>
                                          </p:stCondLst>
                                        </p:cTn>
                                        <p:tgtEl>
                                          <p:spTgt spid="8"/>
                                        </p:tgtEl>
                                      </p:cBhvr>
                                      <p:to x="100000" y="60000"/>
                                    </p:animScale>
                                    <p:animScale>
                                      <p:cBhvr>
                                        <p:cTn id="14" dur="104" decel="50000">
                                          <p:stCondLst>
                                            <p:cond delay="423"/>
                                          </p:stCondLst>
                                        </p:cTn>
                                        <p:tgtEl>
                                          <p:spTgt spid="8"/>
                                        </p:tgtEl>
                                      </p:cBhvr>
                                      <p:to x="100000" y="100000"/>
                                    </p:animScale>
                                    <p:animScale>
                                      <p:cBhvr>
                                        <p:cTn id="15" dur="16">
                                          <p:stCondLst>
                                            <p:cond delay="820"/>
                                          </p:stCondLst>
                                        </p:cTn>
                                        <p:tgtEl>
                                          <p:spTgt spid="8"/>
                                        </p:tgtEl>
                                      </p:cBhvr>
                                      <p:to x="100000" y="80000"/>
                                    </p:animScale>
                                    <p:animScale>
                                      <p:cBhvr>
                                        <p:cTn id="16" dur="104" decel="50000">
                                          <p:stCondLst>
                                            <p:cond delay="836"/>
                                          </p:stCondLst>
                                        </p:cTn>
                                        <p:tgtEl>
                                          <p:spTgt spid="8"/>
                                        </p:tgtEl>
                                      </p:cBhvr>
                                      <p:to x="100000" y="100000"/>
                                    </p:animScale>
                                    <p:animScale>
                                      <p:cBhvr>
                                        <p:cTn id="17" dur="16">
                                          <p:stCondLst>
                                            <p:cond delay="1026"/>
                                          </p:stCondLst>
                                        </p:cTn>
                                        <p:tgtEl>
                                          <p:spTgt spid="8"/>
                                        </p:tgtEl>
                                      </p:cBhvr>
                                      <p:to x="100000" y="90000"/>
                                    </p:animScale>
                                    <p:animScale>
                                      <p:cBhvr>
                                        <p:cTn id="18" dur="104" decel="50000">
                                          <p:stCondLst>
                                            <p:cond delay="1042"/>
                                          </p:stCondLst>
                                        </p:cTn>
                                        <p:tgtEl>
                                          <p:spTgt spid="8"/>
                                        </p:tgtEl>
                                      </p:cBhvr>
                                      <p:to x="100000" y="100000"/>
                                    </p:animScale>
                                    <p:animScale>
                                      <p:cBhvr>
                                        <p:cTn id="19" dur="16">
                                          <p:stCondLst>
                                            <p:cond delay="1130"/>
                                          </p:stCondLst>
                                        </p:cTn>
                                        <p:tgtEl>
                                          <p:spTgt spid="8"/>
                                        </p:tgtEl>
                                      </p:cBhvr>
                                      <p:to x="100000" y="95000"/>
                                    </p:animScale>
                                    <p:animScale>
                                      <p:cBhvr>
                                        <p:cTn id="20" dur="104" decel="50000">
                                          <p:stCondLst>
                                            <p:cond delay="1146"/>
                                          </p:stCondLst>
                                        </p:cTn>
                                        <p:tgtEl>
                                          <p:spTgt spid="8"/>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362">
                                          <p:stCondLst>
                                            <p:cond delay="0"/>
                                          </p:stCondLst>
                                        </p:cTn>
                                        <p:tgtEl>
                                          <p:spTgt spid="7"/>
                                        </p:tgtEl>
                                      </p:cBhvr>
                                    </p:animEffect>
                                    <p:anim calcmode="lin" valueType="num">
                                      <p:cBhvr>
                                        <p:cTn id="24" dur="1139"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415"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415" tmFilter="0, 0; 0.125,0.2665; 0.25,0.4; 0.375,0.465; 0.5,0.5;  0.625,0.535; 0.75,0.6; 0.875,0.7335; 1,1">
                                          <p:stCondLst>
                                            <p:cond delay="415"/>
                                          </p:stCondLst>
                                        </p:cTn>
                                        <p:tgtEl>
                                          <p:spTgt spid="7"/>
                                        </p:tgtEl>
                                        <p:attrNameLst>
                                          <p:attrName>ppt_y</p:attrName>
                                        </p:attrNameLst>
                                      </p:cBhvr>
                                      <p:tavLst>
                                        <p:tav tm="0" fmla="#ppt_y-sin(pi*$)/9">
                                          <p:val>
                                            <p:fltVal val="0"/>
                                          </p:val>
                                        </p:tav>
                                        <p:tav tm="100000">
                                          <p:val>
                                            <p:fltVal val="1"/>
                                          </p:val>
                                        </p:tav>
                                      </p:tavLst>
                                    </p:anim>
                                    <p:anim calcmode="lin" valueType="num">
                                      <p:cBhvr>
                                        <p:cTn id="27" dur="207" tmFilter="0, 0; 0.125,0.2665; 0.25,0.4; 0.375,0.465; 0.5,0.5;  0.625,0.535; 0.75,0.6; 0.875,0.7335; 1,1">
                                          <p:stCondLst>
                                            <p:cond delay="828"/>
                                          </p:stCondLst>
                                        </p:cTn>
                                        <p:tgtEl>
                                          <p:spTgt spid="7"/>
                                        </p:tgtEl>
                                        <p:attrNameLst>
                                          <p:attrName>ppt_y</p:attrName>
                                        </p:attrNameLst>
                                      </p:cBhvr>
                                      <p:tavLst>
                                        <p:tav tm="0" fmla="#ppt_y-sin(pi*$)/27">
                                          <p:val>
                                            <p:fltVal val="0"/>
                                          </p:val>
                                        </p:tav>
                                        <p:tav tm="100000">
                                          <p:val>
                                            <p:fltVal val="1"/>
                                          </p:val>
                                        </p:tav>
                                      </p:tavLst>
                                    </p:anim>
                                    <p:anim calcmode="lin" valueType="num">
                                      <p:cBhvr>
                                        <p:cTn id="28" dur="103" tmFilter="0, 0; 0.125,0.2665; 0.25,0.4; 0.375,0.465; 0.5,0.5;  0.625,0.535; 0.75,0.6; 0.875,0.7335; 1,1">
                                          <p:stCondLst>
                                            <p:cond delay="1035"/>
                                          </p:stCondLst>
                                        </p:cTn>
                                        <p:tgtEl>
                                          <p:spTgt spid="7"/>
                                        </p:tgtEl>
                                        <p:attrNameLst>
                                          <p:attrName>ppt_y</p:attrName>
                                        </p:attrNameLst>
                                      </p:cBhvr>
                                      <p:tavLst>
                                        <p:tav tm="0" fmla="#ppt_y-sin(pi*$)/81">
                                          <p:val>
                                            <p:fltVal val="0"/>
                                          </p:val>
                                        </p:tav>
                                        <p:tav tm="100000">
                                          <p:val>
                                            <p:fltVal val="1"/>
                                          </p:val>
                                        </p:tav>
                                      </p:tavLst>
                                    </p:anim>
                                    <p:animScale>
                                      <p:cBhvr>
                                        <p:cTn id="29" dur="16">
                                          <p:stCondLst>
                                            <p:cond delay="406"/>
                                          </p:stCondLst>
                                        </p:cTn>
                                        <p:tgtEl>
                                          <p:spTgt spid="7"/>
                                        </p:tgtEl>
                                      </p:cBhvr>
                                      <p:to x="100000" y="60000"/>
                                    </p:animScale>
                                    <p:animScale>
                                      <p:cBhvr>
                                        <p:cTn id="30" dur="104" decel="50000">
                                          <p:stCondLst>
                                            <p:cond delay="423"/>
                                          </p:stCondLst>
                                        </p:cTn>
                                        <p:tgtEl>
                                          <p:spTgt spid="7"/>
                                        </p:tgtEl>
                                      </p:cBhvr>
                                      <p:to x="100000" y="100000"/>
                                    </p:animScale>
                                    <p:animScale>
                                      <p:cBhvr>
                                        <p:cTn id="31" dur="16">
                                          <p:stCondLst>
                                            <p:cond delay="820"/>
                                          </p:stCondLst>
                                        </p:cTn>
                                        <p:tgtEl>
                                          <p:spTgt spid="7"/>
                                        </p:tgtEl>
                                      </p:cBhvr>
                                      <p:to x="100000" y="80000"/>
                                    </p:animScale>
                                    <p:animScale>
                                      <p:cBhvr>
                                        <p:cTn id="32" dur="104" decel="50000">
                                          <p:stCondLst>
                                            <p:cond delay="836"/>
                                          </p:stCondLst>
                                        </p:cTn>
                                        <p:tgtEl>
                                          <p:spTgt spid="7"/>
                                        </p:tgtEl>
                                      </p:cBhvr>
                                      <p:to x="100000" y="100000"/>
                                    </p:animScale>
                                    <p:animScale>
                                      <p:cBhvr>
                                        <p:cTn id="33" dur="16">
                                          <p:stCondLst>
                                            <p:cond delay="1026"/>
                                          </p:stCondLst>
                                        </p:cTn>
                                        <p:tgtEl>
                                          <p:spTgt spid="7"/>
                                        </p:tgtEl>
                                      </p:cBhvr>
                                      <p:to x="100000" y="90000"/>
                                    </p:animScale>
                                    <p:animScale>
                                      <p:cBhvr>
                                        <p:cTn id="34" dur="104" decel="50000">
                                          <p:stCondLst>
                                            <p:cond delay="1042"/>
                                          </p:stCondLst>
                                        </p:cTn>
                                        <p:tgtEl>
                                          <p:spTgt spid="7"/>
                                        </p:tgtEl>
                                      </p:cBhvr>
                                      <p:to x="100000" y="100000"/>
                                    </p:animScale>
                                    <p:animScale>
                                      <p:cBhvr>
                                        <p:cTn id="35" dur="16">
                                          <p:stCondLst>
                                            <p:cond delay="1130"/>
                                          </p:stCondLst>
                                        </p:cTn>
                                        <p:tgtEl>
                                          <p:spTgt spid="7"/>
                                        </p:tgtEl>
                                      </p:cBhvr>
                                      <p:to x="100000" y="95000"/>
                                    </p:animScale>
                                    <p:animScale>
                                      <p:cBhvr>
                                        <p:cTn id="36" dur="104" decel="50000">
                                          <p:stCondLst>
                                            <p:cond delay="1146"/>
                                          </p:stCondLst>
                                        </p:cTn>
                                        <p:tgtEl>
                                          <p:spTgt spid="7"/>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heel(1)">
                                      <p:cBhvr>
                                        <p:cTn id="41" dur="1000"/>
                                        <p:tgtEl>
                                          <p:spTgt spid="21"/>
                                        </p:tgtEl>
                                      </p:cBhvr>
                                    </p:animEffect>
                                  </p:childTnLst>
                                </p:cTn>
                              </p:par>
                              <p:par>
                                <p:cTn id="42" presetID="21" presetClass="entr" presetSubtype="1"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heel(1)">
                                      <p:cBhvr>
                                        <p:cTn id="44" dur="1000"/>
                                        <p:tgtEl>
                                          <p:spTgt spid="10"/>
                                        </p:tgtEl>
                                      </p:cBhvr>
                                    </p:animEffect>
                                  </p:childTnLst>
                                </p:cTn>
                              </p:par>
                              <p:par>
                                <p:cTn id="45" presetID="21" presetClass="entr" presetSubtype="1"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heel(1)">
                                      <p:cBhvr>
                                        <p:cTn id="47" dur="1000"/>
                                        <p:tgtEl>
                                          <p:spTgt spid="34"/>
                                        </p:tgtEl>
                                      </p:cBhvr>
                                    </p:animEffect>
                                  </p:childTnLst>
                                </p:cTn>
                              </p:par>
                              <p:par>
                                <p:cTn id="48" presetID="21" presetClass="entr" presetSubtype="1"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heel(1)">
                                      <p:cBhvr>
                                        <p:cTn id="50" dur="1000"/>
                                        <p:tgtEl>
                                          <p:spTgt spid="39"/>
                                        </p:tgtEl>
                                      </p:cBhvr>
                                    </p:animEffect>
                                  </p:childTnLst>
                                </p:cTn>
                              </p:par>
                              <p:par>
                                <p:cTn id="51" presetID="21" presetClass="entr" presetSubtype="1"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wheel(1)">
                                      <p:cBhvr>
                                        <p:cTn id="53" dur="1000"/>
                                        <p:tgtEl>
                                          <p:spTgt spid="51"/>
                                        </p:tgtEl>
                                      </p:cBhvr>
                                    </p:animEffect>
                                  </p:childTnLst>
                                </p:cTn>
                              </p:par>
                              <p:par>
                                <p:cTn id="54" presetID="21" presetClass="entr" presetSubtype="1" fill="hold" grpId="0"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wheel(1)">
                                      <p:cBhvr>
                                        <p:cTn id="56" dur="1000"/>
                                        <p:tgtEl>
                                          <p:spTgt spid="52"/>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wheel(1)">
                                      <p:cBhvr>
                                        <p:cTn id="59" dur="1000"/>
                                        <p:tgtEl>
                                          <p:spTgt spid="53"/>
                                        </p:tgtEl>
                                      </p:cBhvr>
                                    </p:animEffect>
                                  </p:childTnLst>
                                </p:cTn>
                              </p:par>
                              <p:par>
                                <p:cTn id="60" presetID="21" presetClass="entr" presetSubtype="1" fill="hold"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wheel(1)">
                                      <p:cBhvr>
                                        <p:cTn id="62" dur="1000"/>
                                        <p:tgtEl>
                                          <p:spTgt spid="54"/>
                                        </p:tgtEl>
                                      </p:cBhvr>
                                    </p:animEffect>
                                  </p:childTnLst>
                                </p:cTn>
                              </p:par>
                              <p:par>
                                <p:cTn id="63" presetID="21" presetClass="entr" presetSubtype="1"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wheel(1)">
                                      <p:cBhvr>
                                        <p:cTn id="65"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P spid="39" grpId="0"/>
      <p:bldP spid="52" grpId="0"/>
      <p:bldP spid="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7AD2B9-2253-46D6-9F88-41E7A1BFC239}"/>
              </a:ext>
            </a:extLst>
          </p:cNvPr>
          <p:cNvPicPr>
            <a:picLocks noChangeAspect="1"/>
          </p:cNvPicPr>
          <p:nvPr/>
        </p:nvPicPr>
        <p:blipFill>
          <a:blip r:embed="rId2"/>
          <a:stretch>
            <a:fillRect/>
          </a:stretch>
        </p:blipFill>
        <p:spPr>
          <a:xfrm>
            <a:off x="818564" y="1263882"/>
            <a:ext cx="9634691" cy="2516147"/>
          </a:xfrm>
          <a:prstGeom prst="rect">
            <a:avLst/>
          </a:prstGeom>
        </p:spPr>
      </p:pic>
      <p:sp>
        <p:nvSpPr>
          <p:cNvPr id="3" name="Title 2">
            <a:extLst>
              <a:ext uri="{FF2B5EF4-FFF2-40B4-BE49-F238E27FC236}">
                <a16:creationId xmlns:a16="http://schemas.microsoft.com/office/drawing/2014/main" id="{09FC44EC-E81E-4188-AA62-4B4669148D58}"/>
              </a:ext>
            </a:extLst>
          </p:cNvPr>
          <p:cNvSpPr>
            <a:spLocks noGrp="1"/>
          </p:cNvSpPr>
          <p:nvPr>
            <p:ph type="title"/>
          </p:nvPr>
        </p:nvSpPr>
        <p:spPr>
          <a:xfrm>
            <a:off x="162951" y="211015"/>
            <a:ext cx="9885058" cy="967203"/>
          </a:xfrm>
        </p:spPr>
        <p:txBody>
          <a:bodyPr/>
          <a:lstStyle/>
          <a:p>
            <a:r>
              <a:rPr lang="en-IN" dirty="0">
                <a:solidFill>
                  <a:schemeClr val="bg1"/>
                </a:solidFill>
              </a:rPr>
              <a:t>Faster Inner Development Loop</a:t>
            </a:r>
          </a:p>
        </p:txBody>
      </p:sp>
      <p:sp>
        <p:nvSpPr>
          <p:cNvPr id="5" name="Rectangle 4">
            <a:extLst>
              <a:ext uri="{FF2B5EF4-FFF2-40B4-BE49-F238E27FC236}">
                <a16:creationId xmlns:a16="http://schemas.microsoft.com/office/drawing/2014/main" id="{F6D626E5-1F81-490C-A56B-5A5FE421E13F}"/>
              </a:ext>
            </a:extLst>
          </p:cNvPr>
          <p:cNvSpPr/>
          <p:nvPr/>
        </p:nvSpPr>
        <p:spPr>
          <a:xfrm>
            <a:off x="376519" y="4544373"/>
            <a:ext cx="5415067" cy="769441"/>
          </a:xfrm>
          <a:prstGeom prst="rect">
            <a:avLst/>
          </a:prstGeom>
        </p:spPr>
        <p:txBody>
          <a:bodyPr wrap="square">
            <a:spAutoFit/>
          </a:bodyPr>
          <a:lstStyle/>
          <a:p>
            <a:r>
              <a:rPr lang="en-IN" sz="4400" dirty="0">
                <a:solidFill>
                  <a:schemeClr val="bg1"/>
                </a:solidFill>
                <a:latin typeface="+mj-lt"/>
                <a:ea typeface="+mj-ea"/>
                <a:cs typeface="+mj-cs"/>
              </a:rPr>
              <a:t>Smaller Workload Size</a:t>
            </a:r>
          </a:p>
        </p:txBody>
      </p:sp>
      <p:sp>
        <p:nvSpPr>
          <p:cNvPr id="6" name="Rectangle 5">
            <a:extLst>
              <a:ext uri="{FF2B5EF4-FFF2-40B4-BE49-F238E27FC236}">
                <a16:creationId xmlns:a16="http://schemas.microsoft.com/office/drawing/2014/main" id="{6B770DC4-744F-47D3-9EEB-05DD138233B5}"/>
              </a:ext>
            </a:extLst>
          </p:cNvPr>
          <p:cNvSpPr/>
          <p:nvPr/>
        </p:nvSpPr>
        <p:spPr>
          <a:xfrm>
            <a:off x="809798" y="5530738"/>
            <a:ext cx="9643457" cy="830997"/>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1"/>
                </a:solidFill>
                <a:latin typeface="Segoe UI" panose="020B0502040204020203" pitchFamily="34" charset="0"/>
                <a:cs typeface="Segoe UI" panose="020B0502040204020203" pitchFamily="34" charset="0"/>
              </a:rPr>
              <a:t>Visual Studio 2019 have decreased the size of the Xamarin workload by 50%!</a:t>
            </a:r>
            <a:endParaRPr lang="en-IN" sz="24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908029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3CEE777-759E-45CA-A42E-0027A9554A41}"/>
              </a:ext>
            </a:extLst>
          </p:cNvPr>
          <p:cNvSpPr>
            <a:spLocks noGrp="1"/>
          </p:cNvSpPr>
          <p:nvPr>
            <p:ph type="title"/>
          </p:nvPr>
        </p:nvSpPr>
        <p:spPr>
          <a:xfrm>
            <a:off x="156556" y="185973"/>
            <a:ext cx="10515600" cy="693655"/>
          </a:xfrm>
        </p:spPr>
        <p:txBody>
          <a:bodyPr/>
          <a:lstStyle/>
          <a:p>
            <a:r>
              <a:rPr lang="en-IN" dirty="0">
                <a:solidFill>
                  <a:schemeClr val="bg1"/>
                </a:solidFill>
              </a:rPr>
              <a:t>XAML IntelliSense and </a:t>
            </a:r>
            <a:r>
              <a:rPr lang="en-IN" b="1" dirty="0" err="1">
                <a:solidFill>
                  <a:schemeClr val="bg1"/>
                </a:solidFill>
                <a:highlight>
                  <a:srgbClr val="0000FF"/>
                </a:highlight>
              </a:rPr>
              <a:t>Intellicode</a:t>
            </a:r>
            <a:br>
              <a:rPr lang="en-IN" dirty="0">
                <a:solidFill>
                  <a:schemeClr val="bg1"/>
                </a:solidFill>
              </a:rPr>
            </a:br>
            <a:endParaRPr lang="en-IN" dirty="0">
              <a:solidFill>
                <a:schemeClr val="bg1"/>
              </a:solidFill>
            </a:endParaRPr>
          </a:p>
        </p:txBody>
      </p:sp>
      <p:pic>
        <p:nvPicPr>
          <p:cNvPr id="9" name="asdfnwiom">
            <a:hlinkClick r:id="" action="ppaction://media"/>
            <a:extLst>
              <a:ext uri="{FF2B5EF4-FFF2-40B4-BE49-F238E27FC236}">
                <a16:creationId xmlns:a16="http://schemas.microsoft.com/office/drawing/2014/main" id="{DBBEA9B7-3B98-40F6-BA6C-D8257216CE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74240" y="1038944"/>
            <a:ext cx="7865182" cy="5731033"/>
          </a:xfrm>
          <a:prstGeom prst="rect">
            <a:avLst/>
          </a:prstGeom>
        </p:spPr>
      </p:pic>
    </p:spTree>
    <p:extLst>
      <p:ext uri="{BB962C8B-B14F-4D97-AF65-F5344CB8AC3E}">
        <p14:creationId xmlns:p14="http://schemas.microsoft.com/office/powerpoint/2010/main" val="208733205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31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9"/>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589F4-EF1E-46E1-91BF-2D5F08096E29}"/>
              </a:ext>
            </a:extLst>
          </p:cNvPr>
          <p:cNvSpPr>
            <a:spLocks noGrp="1"/>
          </p:cNvSpPr>
          <p:nvPr>
            <p:ph type="title"/>
          </p:nvPr>
        </p:nvSpPr>
        <p:spPr>
          <a:xfrm>
            <a:off x="191770" y="170525"/>
            <a:ext cx="7868492" cy="991877"/>
          </a:xfrm>
        </p:spPr>
        <p:txBody>
          <a:bodyPr>
            <a:normAutofit fontScale="90000"/>
          </a:bodyPr>
          <a:lstStyle/>
          <a:p>
            <a:r>
              <a:rPr lang="en-IN" dirty="0">
                <a:solidFill>
                  <a:schemeClr val="bg1"/>
                </a:solidFill>
              </a:rPr>
              <a:t>Xamarin.Forms Property Panel</a:t>
            </a:r>
            <a:br>
              <a:rPr lang="en-IN" dirty="0"/>
            </a:br>
            <a:endParaRPr lang="en-IN" dirty="0">
              <a:solidFill>
                <a:schemeClr val="bg1"/>
              </a:solidFill>
            </a:endParaRPr>
          </a:p>
        </p:txBody>
      </p:sp>
      <p:pic>
        <p:nvPicPr>
          <p:cNvPr id="2050" name="Picture 2" descr="https://blog.xamarin.com/wp-content/uploads/2018/11/PropertyPanel-BlogDec2018.gif">
            <a:extLst>
              <a:ext uri="{FF2B5EF4-FFF2-40B4-BE49-F238E27FC236}">
                <a16:creationId xmlns:a16="http://schemas.microsoft.com/office/drawing/2014/main" id="{871EE9AD-CFA7-447A-A17B-C6EA20941E8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29105" y="1066754"/>
            <a:ext cx="8733790" cy="579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0614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596170-4171-4AA3-AD6A-B97D955220B1}"/>
              </a:ext>
            </a:extLst>
          </p:cNvPr>
          <p:cNvSpPr>
            <a:spLocks noGrp="1"/>
          </p:cNvSpPr>
          <p:nvPr>
            <p:ph type="body" sz="quarter" idx="10"/>
          </p:nvPr>
        </p:nvSpPr>
        <p:spPr>
          <a:xfrm>
            <a:off x="612775" y="1592952"/>
            <a:ext cx="4570274" cy="5570756"/>
          </a:xfrm>
        </p:spPr>
        <p:txBody>
          <a:bodyPr/>
          <a:lstStyle/>
          <a:p>
            <a:r>
              <a:rPr lang="en-US" sz="2800" dirty="0">
                <a:solidFill>
                  <a:schemeClr val="bg1"/>
                </a:solidFill>
                <a:latin typeface="Segoe UI" panose="020B0502040204020203" pitchFamily="34" charset="0"/>
                <a:cs typeface="Segoe UI" panose="020B0502040204020203" pitchFamily="34" charset="0"/>
              </a:rPr>
              <a:t>Shell provides a guided structure for setting up your applications navigation UI, a powerful new URI based navigation service, performance conscious data templates.</a:t>
            </a:r>
          </a:p>
          <a:p>
            <a:endParaRPr lang="en-US" sz="2800" dirty="0">
              <a:solidFill>
                <a:schemeClr val="bg1"/>
              </a:solidFill>
              <a:latin typeface="Segoe UI" panose="020B0502040204020203" pitchFamily="34" charset="0"/>
              <a:cs typeface="Segoe UI" panose="020B0502040204020203" pitchFamily="34" charset="0"/>
            </a:endParaRPr>
          </a:p>
          <a:p>
            <a:r>
              <a:rPr lang="en-IN" sz="2800" b="1" dirty="0" err="1">
                <a:solidFill>
                  <a:schemeClr val="bg1"/>
                </a:solidFill>
                <a:latin typeface="Segoe UI" panose="020B0502040204020203" pitchFamily="34" charset="0"/>
                <a:cs typeface="Segoe UI" panose="020B0502040204020203" pitchFamily="34" charset="0"/>
              </a:rPr>
              <a:t>Forms.SetFlags</a:t>
            </a:r>
            <a:r>
              <a:rPr lang="en-IN" sz="2800" b="1" dirty="0">
                <a:solidFill>
                  <a:schemeClr val="bg1"/>
                </a:solidFill>
                <a:latin typeface="Segoe UI" panose="020B0502040204020203" pitchFamily="34" charset="0"/>
                <a:cs typeface="Segoe UI" panose="020B0502040204020203" pitchFamily="34" charset="0"/>
              </a:rPr>
              <a:t>(“</a:t>
            </a:r>
            <a:r>
              <a:rPr lang="en-IN" sz="2800" b="1" dirty="0" err="1">
                <a:solidFill>
                  <a:schemeClr val="bg1"/>
                </a:solidFill>
                <a:latin typeface="Segoe UI" panose="020B0502040204020203" pitchFamily="34" charset="0"/>
                <a:cs typeface="Segoe UI" panose="020B0502040204020203" pitchFamily="34" charset="0"/>
              </a:rPr>
              <a:t>Shell_Experimental</a:t>
            </a:r>
            <a:r>
              <a:rPr lang="en-IN" sz="2800" b="1" dirty="0">
                <a:solidFill>
                  <a:schemeClr val="bg1"/>
                </a:solidFill>
                <a:latin typeface="Segoe UI" panose="020B0502040204020203" pitchFamily="34" charset="0"/>
                <a:cs typeface="Segoe UI" panose="020B0502040204020203" pitchFamily="34" charset="0"/>
              </a:rPr>
              <a:t>");</a:t>
            </a:r>
          </a:p>
          <a:p>
            <a:endParaRPr lang="en-US" sz="2800" dirty="0">
              <a:solidFill>
                <a:schemeClr val="bg1"/>
              </a:solidFill>
              <a:latin typeface="Segoe UI" panose="020B0502040204020203" pitchFamily="34" charset="0"/>
              <a:cs typeface="Segoe UI" panose="020B0502040204020203" pitchFamily="34" charset="0"/>
            </a:endParaRPr>
          </a:p>
          <a:p>
            <a:endParaRPr lang="en-IN" sz="2800" dirty="0">
              <a:solidFill>
                <a:schemeClr val="bg1"/>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E7711877-2F2A-4E81-B922-6FBA776E2924}"/>
              </a:ext>
            </a:extLst>
          </p:cNvPr>
          <p:cNvPicPr>
            <a:picLocks noChangeAspect="1"/>
          </p:cNvPicPr>
          <p:nvPr/>
        </p:nvPicPr>
        <p:blipFill>
          <a:blip r:embed="rId2"/>
          <a:stretch>
            <a:fillRect/>
          </a:stretch>
        </p:blipFill>
        <p:spPr>
          <a:xfrm>
            <a:off x="5497090" y="1857112"/>
            <a:ext cx="6227028" cy="4086488"/>
          </a:xfrm>
          <a:prstGeom prst="rect">
            <a:avLst/>
          </a:prstGeom>
        </p:spPr>
      </p:pic>
      <p:sp>
        <p:nvSpPr>
          <p:cNvPr id="8" name="Shape 358">
            <a:extLst>
              <a:ext uri="{FF2B5EF4-FFF2-40B4-BE49-F238E27FC236}">
                <a16:creationId xmlns:a16="http://schemas.microsoft.com/office/drawing/2014/main" id="{B6A5C94C-C06C-4680-8BB5-DB1A9B091C02}"/>
              </a:ext>
            </a:extLst>
          </p:cNvPr>
          <p:cNvSpPr txBox="1">
            <a:spLocks noGrp="1"/>
          </p:cNvSpPr>
          <p:nvPr>
            <p:ph type="title"/>
          </p:nvPr>
        </p:nvSpPr>
        <p:spPr>
          <a:xfrm>
            <a:off x="612775" y="418514"/>
            <a:ext cx="10966449" cy="656591"/>
          </a:xfrm>
          <a:prstGeom prst="rect">
            <a:avLst/>
          </a:prstGeom>
          <a:noFill/>
          <a:ln>
            <a:noFill/>
          </a:ln>
        </p:spPr>
        <p:txBody>
          <a:bodyPr vert="horz" wrap="square" lIns="0" tIns="0" rIns="0" bIns="0" rtlCol="0" anchor="t" anchorCtr="0">
            <a:noAutofit/>
          </a:bodyPr>
          <a:lstStyle/>
          <a:p>
            <a:pPr>
              <a:buSzPct val="25000"/>
            </a:pPr>
            <a:r>
              <a:rPr lang="en-US" b="0" dirty="0">
                <a:solidFill>
                  <a:schemeClr val="bg1"/>
                </a:solidFill>
                <a:latin typeface="+mj-lt"/>
              </a:rPr>
              <a:t>Xamarin Forms Shell Template</a:t>
            </a:r>
          </a:p>
        </p:txBody>
      </p:sp>
    </p:spTree>
    <p:extLst>
      <p:ext uri="{BB962C8B-B14F-4D97-AF65-F5344CB8AC3E}">
        <p14:creationId xmlns:p14="http://schemas.microsoft.com/office/powerpoint/2010/main" val="28877137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AF695B-DBCE-4EEA-8BB9-E577474D6EA1}"/>
              </a:ext>
            </a:extLst>
          </p:cNvPr>
          <p:cNvPicPr>
            <a:picLocks noChangeAspect="1"/>
          </p:cNvPicPr>
          <p:nvPr/>
        </p:nvPicPr>
        <p:blipFill>
          <a:blip r:embed="rId3"/>
          <a:stretch>
            <a:fillRect/>
          </a:stretch>
        </p:blipFill>
        <p:spPr>
          <a:xfrm>
            <a:off x="397661" y="2259050"/>
            <a:ext cx="5908415" cy="1702861"/>
          </a:xfrm>
          <a:prstGeom prst="rect">
            <a:avLst/>
          </a:prstGeom>
        </p:spPr>
      </p:pic>
      <p:sp>
        <p:nvSpPr>
          <p:cNvPr id="3" name="Title 2">
            <a:extLst>
              <a:ext uri="{FF2B5EF4-FFF2-40B4-BE49-F238E27FC236}">
                <a16:creationId xmlns:a16="http://schemas.microsoft.com/office/drawing/2014/main" id="{E496AC6C-CCE8-4D2C-92F5-A1C44DA2FBF8}"/>
              </a:ext>
            </a:extLst>
          </p:cNvPr>
          <p:cNvSpPr>
            <a:spLocks noGrp="1"/>
          </p:cNvSpPr>
          <p:nvPr>
            <p:ph type="title"/>
          </p:nvPr>
        </p:nvSpPr>
        <p:spPr>
          <a:xfrm>
            <a:off x="239674" y="239697"/>
            <a:ext cx="10515600" cy="1325563"/>
          </a:xfrm>
        </p:spPr>
        <p:txBody>
          <a:bodyPr/>
          <a:lstStyle/>
          <a:p>
            <a:r>
              <a:rPr lang="en-IN" dirty="0">
                <a:solidFill>
                  <a:schemeClr val="bg1"/>
                </a:solidFill>
              </a:rPr>
              <a:t>Consistent UI with Visual</a:t>
            </a:r>
          </a:p>
        </p:txBody>
      </p:sp>
      <p:sp>
        <p:nvSpPr>
          <p:cNvPr id="5" name="Rectangle 4">
            <a:extLst>
              <a:ext uri="{FF2B5EF4-FFF2-40B4-BE49-F238E27FC236}">
                <a16:creationId xmlns:a16="http://schemas.microsoft.com/office/drawing/2014/main" id="{9B583D51-367C-4477-8F1C-08D194DCE7CF}"/>
              </a:ext>
            </a:extLst>
          </p:cNvPr>
          <p:cNvSpPr/>
          <p:nvPr/>
        </p:nvSpPr>
        <p:spPr>
          <a:xfrm>
            <a:off x="397661" y="4355185"/>
            <a:ext cx="5875839" cy="461665"/>
          </a:xfrm>
          <a:prstGeom prst="rect">
            <a:avLst/>
          </a:prstGeom>
        </p:spPr>
        <p:txBody>
          <a:bodyPr wrap="none">
            <a:spAutoFit/>
          </a:bodyPr>
          <a:lstStyle/>
          <a:p>
            <a:r>
              <a:rPr lang="en-IN" sz="2400" b="1" dirty="0" err="1">
                <a:solidFill>
                  <a:schemeClr val="bg1"/>
                </a:solidFill>
                <a:latin typeface="Segoe UI" panose="020B0502040204020203" pitchFamily="34" charset="0"/>
                <a:cs typeface="Segoe UI" panose="020B0502040204020203" pitchFamily="34" charset="0"/>
              </a:rPr>
              <a:t>Forms.SetFlags</a:t>
            </a:r>
            <a:r>
              <a:rPr lang="en-IN" sz="2400" b="1" dirty="0">
                <a:solidFill>
                  <a:schemeClr val="bg1"/>
                </a:solidFill>
                <a:latin typeface="Segoe UI" panose="020B0502040204020203" pitchFamily="34" charset="0"/>
                <a:cs typeface="Segoe UI" panose="020B0502040204020203" pitchFamily="34" charset="0"/>
              </a:rPr>
              <a:t>("</a:t>
            </a:r>
            <a:r>
              <a:rPr lang="en-IN" sz="2400" b="1" dirty="0" err="1">
                <a:solidFill>
                  <a:schemeClr val="bg1"/>
                </a:solidFill>
                <a:latin typeface="Segoe UI" panose="020B0502040204020203" pitchFamily="34" charset="0"/>
                <a:cs typeface="Segoe UI" panose="020B0502040204020203" pitchFamily="34" charset="0"/>
              </a:rPr>
              <a:t>Visual_Experimental</a:t>
            </a:r>
            <a:r>
              <a:rPr lang="en-IN" sz="2400" b="1" dirty="0">
                <a:solidFill>
                  <a:schemeClr val="bg1"/>
                </a:solidFill>
                <a:latin typeface="Segoe UI" panose="020B0502040204020203" pitchFamily="34" charset="0"/>
                <a:cs typeface="Segoe UI" panose="020B0502040204020203" pitchFamily="34" charset="0"/>
              </a:rPr>
              <a:t>");</a:t>
            </a:r>
          </a:p>
        </p:txBody>
      </p:sp>
      <p:pic>
        <p:nvPicPr>
          <p:cNvPr id="1026" name="Picture 2" descr="Default renderers">
            <a:extLst>
              <a:ext uri="{FF2B5EF4-FFF2-40B4-BE49-F238E27FC236}">
                <a16:creationId xmlns:a16="http://schemas.microsoft.com/office/drawing/2014/main" id="{67780D43-2CE4-4952-AA94-315505C0C1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4389" y="1163434"/>
            <a:ext cx="5237937" cy="4917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6535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FEF104-F613-42A9-B826-5C3378C33658}"/>
              </a:ext>
            </a:extLst>
          </p:cNvPr>
          <p:cNvSpPr/>
          <p:nvPr/>
        </p:nvSpPr>
        <p:spPr>
          <a:xfrm>
            <a:off x="243990" y="194398"/>
            <a:ext cx="7101816" cy="701731"/>
          </a:xfrm>
          <a:prstGeom prst="rect">
            <a:avLst/>
          </a:prstGeom>
        </p:spPr>
        <p:txBody>
          <a:bodyPr vert="horz" lIns="91440" tIns="45720" rIns="91440" bIns="45720" rtlCol="0" anchor="ctr">
            <a:normAutofit fontScale="92500"/>
          </a:bodyPr>
          <a:lstStyle/>
          <a:p>
            <a:pPr>
              <a:lnSpc>
                <a:spcPct val="90000"/>
              </a:lnSpc>
              <a:spcBef>
                <a:spcPct val="0"/>
              </a:spcBef>
            </a:pPr>
            <a:r>
              <a:rPr lang="en-IN" sz="4400" dirty="0">
                <a:solidFill>
                  <a:schemeClr val="bg1"/>
                </a:solidFill>
                <a:latin typeface="+mj-lt"/>
                <a:ea typeface="+mj-ea"/>
                <a:cs typeface="+mj-cs"/>
              </a:rPr>
              <a:t>Xamarin.Forms </a:t>
            </a:r>
            <a:r>
              <a:rPr lang="en-IN" sz="4400" dirty="0" err="1">
                <a:solidFill>
                  <a:schemeClr val="bg1"/>
                </a:solidFill>
                <a:latin typeface="+mj-lt"/>
                <a:ea typeface="+mj-ea"/>
                <a:cs typeface="+mj-cs"/>
              </a:rPr>
              <a:t>CollectionView</a:t>
            </a:r>
            <a:endParaRPr lang="en-IN" sz="4400" dirty="0">
              <a:solidFill>
                <a:schemeClr val="bg1"/>
              </a:solidFill>
              <a:latin typeface="+mj-lt"/>
              <a:ea typeface="+mj-ea"/>
              <a:cs typeface="+mj-cs"/>
            </a:endParaRPr>
          </a:p>
        </p:txBody>
      </p:sp>
      <p:pic>
        <p:nvPicPr>
          <p:cNvPr id="11" name="EmptyView">
            <a:hlinkClick r:id="" action="ppaction://media"/>
            <a:extLst>
              <a:ext uri="{FF2B5EF4-FFF2-40B4-BE49-F238E27FC236}">
                <a16:creationId xmlns:a16="http://schemas.microsoft.com/office/drawing/2014/main" id="{BEEF1B89-73E2-45FF-A7E9-BC2CEE3885E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3026" y="1604189"/>
            <a:ext cx="8268393" cy="5059413"/>
          </a:xfrm>
          <a:prstGeom prst="rect">
            <a:avLst/>
          </a:prstGeom>
        </p:spPr>
      </p:pic>
      <p:sp>
        <p:nvSpPr>
          <p:cNvPr id="14" name="Rectangle 13">
            <a:extLst>
              <a:ext uri="{FF2B5EF4-FFF2-40B4-BE49-F238E27FC236}">
                <a16:creationId xmlns:a16="http://schemas.microsoft.com/office/drawing/2014/main" id="{58081D92-BA30-46A0-B5A7-800EE465B942}"/>
              </a:ext>
            </a:extLst>
          </p:cNvPr>
          <p:cNvSpPr/>
          <p:nvPr/>
        </p:nvSpPr>
        <p:spPr>
          <a:xfrm>
            <a:off x="446863" y="997891"/>
            <a:ext cx="7166257" cy="461665"/>
          </a:xfrm>
          <a:prstGeom prst="rect">
            <a:avLst/>
          </a:prstGeom>
        </p:spPr>
        <p:txBody>
          <a:bodyPr wrap="none">
            <a:spAutoFit/>
          </a:bodyPr>
          <a:lstStyle/>
          <a:p>
            <a:r>
              <a:rPr lang="en-IN" sz="2400" b="1" dirty="0" err="1">
                <a:solidFill>
                  <a:schemeClr val="bg1"/>
                </a:solidFill>
                <a:latin typeface="Segoe UI" panose="020B0502040204020203" pitchFamily="34" charset="0"/>
                <a:cs typeface="Segoe UI" panose="020B0502040204020203" pitchFamily="34" charset="0"/>
              </a:rPr>
              <a:t>Forms.SetFlags</a:t>
            </a:r>
            <a:r>
              <a:rPr lang="en-IN" sz="2400" b="1" dirty="0">
                <a:solidFill>
                  <a:schemeClr val="bg1"/>
                </a:solidFill>
                <a:latin typeface="Segoe UI" panose="020B0502040204020203" pitchFamily="34" charset="0"/>
                <a:cs typeface="Segoe UI" panose="020B0502040204020203" pitchFamily="34" charset="0"/>
              </a:rPr>
              <a:t>("</a:t>
            </a:r>
            <a:r>
              <a:rPr lang="en-IN" sz="2400" b="1" dirty="0" err="1">
                <a:solidFill>
                  <a:schemeClr val="bg1"/>
                </a:solidFill>
                <a:latin typeface="Segoe UI" panose="020B0502040204020203" pitchFamily="34" charset="0"/>
                <a:cs typeface="Segoe UI" panose="020B0502040204020203" pitchFamily="34" charset="0"/>
              </a:rPr>
              <a:t>CollectionView_Experimental</a:t>
            </a:r>
            <a:r>
              <a:rPr lang="en-IN" sz="2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4998310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1"/>
                </p:tgtEl>
              </p:cMediaNode>
            </p:video>
          </p:childTnLst>
        </p:cTn>
      </p:par>
    </p:tnLst>
    <p:bldLst>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llectionView vertical list layout">
            <a:extLst>
              <a:ext uri="{FF2B5EF4-FFF2-40B4-BE49-F238E27FC236}">
                <a16:creationId xmlns:a16="http://schemas.microsoft.com/office/drawing/2014/main" id="{44F2BAE1-7D08-4C29-AEBF-5D04EF28F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501" y="681236"/>
            <a:ext cx="5838998" cy="5495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8901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ollectionView horizontal list layout">
            <a:extLst>
              <a:ext uri="{FF2B5EF4-FFF2-40B4-BE49-F238E27FC236}">
                <a16:creationId xmlns:a16="http://schemas.microsoft.com/office/drawing/2014/main" id="{20DCE71B-AD7A-4523-A9AC-43015D64A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825" y="400050"/>
            <a:ext cx="5956350" cy="561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30102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52F3A9-58E7-4B95-A150-B8F1788DA5E1}"/>
              </a:ext>
            </a:extLst>
          </p:cNvPr>
          <p:cNvSpPr>
            <a:spLocks noGrp="1"/>
          </p:cNvSpPr>
          <p:nvPr>
            <p:ph type="body" sz="quarter" idx="10"/>
          </p:nvPr>
        </p:nvSpPr>
        <p:spPr>
          <a:xfrm>
            <a:off x="1506255" y="1415238"/>
            <a:ext cx="10685745" cy="885371"/>
          </a:xfrm>
        </p:spPr>
        <p:txBody>
          <a:bodyPr/>
          <a:lstStyle/>
          <a:p>
            <a:r>
              <a:rPr lang="en-US" sz="2400" dirty="0">
                <a:solidFill>
                  <a:schemeClr val="bg1"/>
                </a:solidFill>
                <a:latin typeface="Segoe UI" panose="020B0502040204020203" pitchFamily="34" charset="0"/>
                <a:cs typeface="Segoe UI" panose="020B0502040204020203" pitchFamily="34" charset="0"/>
              </a:rPr>
              <a:t>Xamarin.Essentials 1.0 is now available.</a:t>
            </a:r>
          </a:p>
          <a:p>
            <a:r>
              <a:rPr lang="en-US" sz="2400" dirty="0">
                <a:solidFill>
                  <a:schemeClr val="bg1"/>
                </a:solidFill>
                <a:latin typeface="Segoe UI" panose="020B0502040204020203" pitchFamily="34" charset="0"/>
                <a:cs typeface="Segoe UI" panose="020B0502040204020203" pitchFamily="34" charset="0"/>
              </a:rPr>
              <a:t>Easier than ever to access non-UI platform APIs from shared code. </a:t>
            </a:r>
            <a:endParaRPr lang="en-IN" sz="2400" dirty="0">
              <a:solidFill>
                <a:schemeClr val="bg1"/>
              </a:solidFill>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3016675F-28DC-40D7-87BD-E91C0745B7E8}"/>
              </a:ext>
            </a:extLst>
          </p:cNvPr>
          <p:cNvSpPr>
            <a:spLocks noGrp="1"/>
          </p:cNvSpPr>
          <p:nvPr>
            <p:ph type="title"/>
          </p:nvPr>
        </p:nvSpPr>
        <p:spPr>
          <a:xfrm>
            <a:off x="309580" y="103416"/>
            <a:ext cx="10515600" cy="1325563"/>
          </a:xfrm>
        </p:spPr>
        <p:txBody>
          <a:bodyPr/>
          <a:lstStyle/>
          <a:p>
            <a:r>
              <a:rPr lang="en-US" dirty="0">
                <a:solidFill>
                  <a:schemeClr val="bg1"/>
                </a:solidFill>
              </a:rPr>
              <a:t>Cross-Platform Access to Platform Services </a:t>
            </a:r>
            <a:endParaRPr lang="en-IN" dirty="0">
              <a:solidFill>
                <a:schemeClr val="bg1"/>
              </a:solidFill>
            </a:endParaRPr>
          </a:p>
        </p:txBody>
      </p:sp>
      <p:sp>
        <p:nvSpPr>
          <p:cNvPr id="8" name="Rectangle 7">
            <a:extLst>
              <a:ext uri="{FF2B5EF4-FFF2-40B4-BE49-F238E27FC236}">
                <a16:creationId xmlns:a16="http://schemas.microsoft.com/office/drawing/2014/main" id="{BA0625D2-3CA5-4313-BD62-E39C6228CB09}"/>
              </a:ext>
            </a:extLst>
          </p:cNvPr>
          <p:cNvSpPr/>
          <p:nvPr/>
        </p:nvSpPr>
        <p:spPr>
          <a:xfrm>
            <a:off x="2026920" y="3612431"/>
            <a:ext cx="9326880" cy="1323439"/>
          </a:xfrm>
          <a:prstGeom prst="rect">
            <a:avLst/>
          </a:prstGeom>
        </p:spPr>
        <p:txBody>
          <a:bodyPr wrap="square">
            <a:spAutoFit/>
          </a:bodyPr>
          <a:lstStyle/>
          <a:p>
            <a:pPr>
              <a:buFont typeface="Arial" panose="020B0604020202020204" pitchFamily="34" charset="0"/>
              <a:buChar char="•"/>
            </a:pPr>
            <a:r>
              <a:rPr lang="en-US" sz="4000" dirty="0">
                <a:solidFill>
                  <a:schemeClr val="bg1"/>
                </a:solidFill>
                <a:latin typeface="Segoe UI" panose="020B0502040204020203" pitchFamily="34" charset="0"/>
                <a:cs typeface="Segoe UI" panose="020B0502040204020203" pitchFamily="34" charset="0"/>
              </a:rPr>
              <a:t>iOS (10+)</a:t>
            </a:r>
          </a:p>
          <a:p>
            <a:pPr>
              <a:buFont typeface="Arial" panose="020B0604020202020204" pitchFamily="34" charset="0"/>
              <a:buChar char="•"/>
            </a:pPr>
            <a:r>
              <a:rPr lang="en-US" sz="4000" dirty="0">
                <a:solidFill>
                  <a:schemeClr val="bg1"/>
                </a:solidFill>
                <a:latin typeface="Segoe UI" panose="020B0502040204020203" pitchFamily="34" charset="0"/>
                <a:cs typeface="Segoe UI" panose="020B0502040204020203" pitchFamily="34" charset="0"/>
              </a:rPr>
              <a:t>Android (4.4+)</a:t>
            </a:r>
          </a:p>
        </p:txBody>
      </p:sp>
      <p:sp>
        <p:nvSpPr>
          <p:cNvPr id="9" name="Rectangle 8">
            <a:extLst>
              <a:ext uri="{FF2B5EF4-FFF2-40B4-BE49-F238E27FC236}">
                <a16:creationId xmlns:a16="http://schemas.microsoft.com/office/drawing/2014/main" id="{0C72B606-08ED-4820-935E-D6E82054B6AA}"/>
              </a:ext>
            </a:extLst>
          </p:cNvPr>
          <p:cNvSpPr/>
          <p:nvPr/>
        </p:nvSpPr>
        <p:spPr>
          <a:xfrm>
            <a:off x="838200" y="2817678"/>
            <a:ext cx="4729180" cy="646331"/>
          </a:xfrm>
          <a:prstGeom prst="rect">
            <a:avLst/>
          </a:prstGeom>
        </p:spPr>
        <p:txBody>
          <a:bodyPr wrap="none">
            <a:spAutoFit/>
          </a:bodyPr>
          <a:lstStyle/>
          <a:p>
            <a:r>
              <a:rPr lang="en-IN" sz="3600" b="1" dirty="0">
                <a:solidFill>
                  <a:schemeClr val="bg1"/>
                </a:solidFill>
                <a:latin typeface="Segoe UI" panose="020B0502040204020203" pitchFamily="34" charset="0"/>
                <a:cs typeface="Segoe UI" panose="020B0502040204020203" pitchFamily="34" charset="0"/>
              </a:rPr>
              <a:t>Supported Platforms</a:t>
            </a:r>
            <a:endParaRPr lang="en-IN" sz="3600" b="1" i="0" dirty="0">
              <a:solidFill>
                <a:schemeClr val="bg1"/>
              </a:solidFill>
              <a:effectLst/>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1BD43577-9F21-48EF-A1B2-2DA68D5BC7B5}"/>
              </a:ext>
            </a:extLst>
          </p:cNvPr>
          <p:cNvSpPr/>
          <p:nvPr/>
        </p:nvSpPr>
        <p:spPr>
          <a:xfrm>
            <a:off x="838200" y="5539806"/>
            <a:ext cx="8239884" cy="707886"/>
          </a:xfrm>
          <a:prstGeom prst="rect">
            <a:avLst/>
          </a:prstGeom>
        </p:spPr>
        <p:txBody>
          <a:bodyPr wrap="none">
            <a:spAutoFit/>
          </a:bodyPr>
          <a:lstStyle/>
          <a:p>
            <a:r>
              <a:rPr lang="en-IN" sz="4000" dirty="0">
                <a:solidFill>
                  <a:schemeClr val="bg1"/>
                </a:solidFill>
              </a:rPr>
              <a:t>https://github.com/xamarin/Essentials</a:t>
            </a:r>
          </a:p>
        </p:txBody>
      </p:sp>
    </p:spTree>
    <p:extLst>
      <p:ext uri="{BB962C8B-B14F-4D97-AF65-F5344CB8AC3E}">
        <p14:creationId xmlns:p14="http://schemas.microsoft.com/office/powerpoint/2010/main" val="135175520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8E0F1BC-4AFB-4480-8324-F649AA900872}"/>
              </a:ext>
            </a:extLst>
          </p:cNvPr>
          <p:cNvSpPr>
            <a:spLocks noGrp="1"/>
          </p:cNvSpPr>
          <p:nvPr>
            <p:ph type="title"/>
          </p:nvPr>
        </p:nvSpPr>
        <p:spPr>
          <a:xfrm>
            <a:off x="191770" y="291698"/>
            <a:ext cx="7868492" cy="991877"/>
          </a:xfrm>
        </p:spPr>
        <p:txBody>
          <a:bodyPr>
            <a:normAutofit fontScale="90000"/>
          </a:bodyPr>
          <a:lstStyle/>
          <a:p>
            <a:r>
              <a:rPr lang="en-IN" dirty="0">
                <a:solidFill>
                  <a:schemeClr val="bg1"/>
                </a:solidFill>
              </a:rPr>
              <a:t>Xamarin Android Designer</a:t>
            </a:r>
            <a:br>
              <a:rPr lang="en-IN" dirty="0"/>
            </a:br>
            <a:br>
              <a:rPr lang="en-IN" dirty="0"/>
            </a:br>
            <a:endParaRPr lang="en-IN" dirty="0">
              <a:solidFill>
                <a:schemeClr val="bg1"/>
              </a:solidFill>
            </a:endParaRPr>
          </a:p>
        </p:txBody>
      </p:sp>
      <p:pic>
        <p:nvPicPr>
          <p:cNvPr id="3074" name="Picture 2" descr="https://github.com/davidortinau/xamarin-blog-samples/blob/master/assets/AndroidDesignerToolboxToSourceEditor.gif?raw=true">
            <a:extLst>
              <a:ext uri="{FF2B5EF4-FFF2-40B4-BE49-F238E27FC236}">
                <a16:creationId xmlns:a16="http://schemas.microsoft.com/office/drawing/2014/main" id="{301F570A-CE9D-4C3D-850A-2343A96B019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24934" y="1093172"/>
            <a:ext cx="10025575" cy="5639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88858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918340"/>
            <a:ext cx="11213540" cy="4519081"/>
          </a:xfrm>
        </p:spPr>
        <p:txBody>
          <a:bodyPr/>
          <a:lstStyle/>
          <a:p>
            <a:pPr marL="560241" indent="-560241">
              <a:lnSpc>
                <a:spcPct val="150000"/>
              </a:lnSpc>
              <a:buFont typeface="Arial" charset="0"/>
              <a:buChar char="•"/>
            </a:pPr>
            <a:r>
              <a:rPr lang="en-US" sz="4000" dirty="0">
                <a:solidFill>
                  <a:schemeClr val="bg1"/>
                </a:solidFill>
              </a:rPr>
              <a:t>What is Xamarin?</a:t>
            </a:r>
          </a:p>
          <a:p>
            <a:pPr marL="560241" indent="-560241">
              <a:lnSpc>
                <a:spcPct val="150000"/>
              </a:lnSpc>
              <a:buFont typeface="Arial" charset="0"/>
              <a:buChar char="•"/>
            </a:pPr>
            <a:r>
              <a:rPr lang="en-US" sz="4000" dirty="0">
                <a:solidFill>
                  <a:schemeClr val="bg1"/>
                </a:solidFill>
              </a:rPr>
              <a:t>Why Xamarin?</a:t>
            </a:r>
          </a:p>
          <a:p>
            <a:pPr marL="560241" indent="-560241">
              <a:lnSpc>
                <a:spcPct val="150000"/>
              </a:lnSpc>
              <a:buFont typeface="Arial" charset="0"/>
              <a:buChar char="•"/>
            </a:pPr>
            <a:r>
              <a:rPr lang="en-US" sz="4000" dirty="0">
                <a:solidFill>
                  <a:schemeClr val="bg1"/>
                </a:solidFill>
              </a:rPr>
              <a:t>What’s New in Xamarin Forms?</a:t>
            </a:r>
          </a:p>
          <a:p>
            <a:pPr marL="560241" indent="-560241">
              <a:lnSpc>
                <a:spcPct val="150000"/>
              </a:lnSpc>
              <a:buFont typeface="Arial" charset="0"/>
              <a:buChar char="•"/>
            </a:pPr>
            <a:r>
              <a:rPr lang="en-US" sz="4000" dirty="0">
                <a:solidFill>
                  <a:schemeClr val="bg1"/>
                </a:solidFill>
                <a:cs typeface="Arial"/>
                <a:sym typeface="Arial"/>
              </a:rPr>
              <a:t>What’s new in VS2019 for Xamarin?</a:t>
            </a:r>
            <a:endParaRPr lang="en-US" sz="3600" dirty="0">
              <a:solidFill>
                <a:schemeClr val="bg1"/>
              </a:solidFill>
            </a:endParaRPr>
          </a:p>
        </p:txBody>
      </p:sp>
      <p:sp>
        <p:nvSpPr>
          <p:cNvPr id="2" name="Title 1"/>
          <p:cNvSpPr>
            <a:spLocks noGrp="1"/>
          </p:cNvSpPr>
          <p:nvPr>
            <p:ph type="title"/>
          </p:nvPr>
        </p:nvSpPr>
        <p:spPr>
          <a:xfrm>
            <a:off x="1488715" y="419724"/>
            <a:ext cx="7642652" cy="899665"/>
          </a:xfrm>
        </p:spPr>
        <p:txBody>
          <a:bodyPr/>
          <a:lstStyle/>
          <a:p>
            <a:r>
              <a:rPr lang="en-US" sz="6600" b="1" dirty="0">
                <a:solidFill>
                  <a:schemeClr val="bg2">
                    <a:lumMod val="50000"/>
                  </a:schemeClr>
                </a:solidFill>
                <a:latin typeface="Arial" panose="020B0604020202020204" pitchFamily="34" charset="0"/>
                <a:cs typeface="Arial" panose="020B0604020202020204" pitchFamily="34" charset="0"/>
              </a:rPr>
              <a:t>Agenda</a:t>
            </a:r>
          </a:p>
        </p:txBody>
      </p:sp>
      <p:pic>
        <p:nvPicPr>
          <p:cNvPr id="6" name="Picture 4" descr="Image result for xamarin logo">
            <a:extLst>
              <a:ext uri="{FF2B5EF4-FFF2-40B4-BE49-F238E27FC236}">
                <a16:creationId xmlns:a16="http://schemas.microsoft.com/office/drawing/2014/main" id="{6A80D9C5-18AD-4F52-B7DD-D6A4DD204E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1953"/>
          <a:stretch/>
        </p:blipFill>
        <p:spPr bwMode="auto">
          <a:xfrm>
            <a:off x="419661" y="405805"/>
            <a:ext cx="1069054" cy="1015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5978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FD7097-DD9A-E14E-98E1-516178F14F49}"/>
              </a:ext>
            </a:extLst>
          </p:cNvPr>
          <p:cNvSpPr>
            <a:spLocks noGrp="1"/>
          </p:cNvSpPr>
          <p:nvPr>
            <p:ph type="title"/>
          </p:nvPr>
        </p:nvSpPr>
        <p:spPr>
          <a:xfrm>
            <a:off x="592014" y="2658159"/>
            <a:ext cx="11047535" cy="1325563"/>
          </a:xfrm>
        </p:spPr>
        <p:txBody>
          <a:bodyPr>
            <a:noAutofit/>
          </a:bodyPr>
          <a:lstStyle/>
          <a:p>
            <a:r>
              <a:rPr lang="en-US" sz="6000" b="1" dirty="0">
                <a:solidFill>
                  <a:schemeClr val="bg1"/>
                </a:solidFill>
                <a:cs typeface="Arial"/>
                <a:sym typeface="Arial"/>
              </a:rPr>
              <a:t>What’s new in VS2019 for Xamarin?</a:t>
            </a:r>
          </a:p>
        </p:txBody>
      </p:sp>
    </p:spTree>
    <p:extLst>
      <p:ext uri="{BB962C8B-B14F-4D97-AF65-F5344CB8AC3E}">
        <p14:creationId xmlns:p14="http://schemas.microsoft.com/office/powerpoint/2010/main" val="242805574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EB56E7-364C-4546-812E-02B21872AAAC}"/>
              </a:ext>
            </a:extLst>
          </p:cNvPr>
          <p:cNvPicPr>
            <a:picLocks noChangeAspect="1"/>
          </p:cNvPicPr>
          <p:nvPr/>
        </p:nvPicPr>
        <p:blipFill>
          <a:blip r:embed="rId2"/>
          <a:stretch>
            <a:fillRect/>
          </a:stretch>
        </p:blipFill>
        <p:spPr>
          <a:xfrm>
            <a:off x="405246" y="436783"/>
            <a:ext cx="11021415" cy="6203007"/>
          </a:xfrm>
          <a:prstGeom prst="rect">
            <a:avLst/>
          </a:prstGeom>
        </p:spPr>
      </p:pic>
    </p:spTree>
    <p:extLst>
      <p:ext uri="{BB962C8B-B14F-4D97-AF65-F5344CB8AC3E}">
        <p14:creationId xmlns:p14="http://schemas.microsoft.com/office/powerpoint/2010/main" val="37733387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247E9D5-D83B-45F2-9D5E-1B0E86BE413A}"/>
              </a:ext>
            </a:extLst>
          </p:cNvPr>
          <p:cNvPicPr>
            <a:picLocks noChangeAspect="1"/>
          </p:cNvPicPr>
          <p:nvPr/>
        </p:nvPicPr>
        <p:blipFill rotWithShape="1">
          <a:blip r:embed="rId2"/>
          <a:srcRect t="2203" b="3054"/>
          <a:stretch/>
        </p:blipFill>
        <p:spPr>
          <a:xfrm>
            <a:off x="0" y="280553"/>
            <a:ext cx="12192000" cy="4634346"/>
          </a:xfrm>
          <a:prstGeom prst="rect">
            <a:avLst/>
          </a:prstGeom>
        </p:spPr>
      </p:pic>
    </p:spTree>
    <p:extLst>
      <p:ext uri="{BB962C8B-B14F-4D97-AF65-F5344CB8AC3E}">
        <p14:creationId xmlns:p14="http://schemas.microsoft.com/office/powerpoint/2010/main" val="41039489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427581-4F43-4CA9-9D7B-FD4AE337FAD2}"/>
              </a:ext>
            </a:extLst>
          </p:cNvPr>
          <p:cNvSpPr>
            <a:spLocks noGrp="1"/>
          </p:cNvSpPr>
          <p:nvPr>
            <p:ph type="body" sz="quarter" idx="10"/>
          </p:nvPr>
        </p:nvSpPr>
        <p:spPr>
          <a:xfrm>
            <a:off x="538477" y="1338806"/>
            <a:ext cx="11653523" cy="4721292"/>
          </a:xfrm>
        </p:spPr>
        <p:txBody>
          <a:bodyPr/>
          <a:lstStyle/>
          <a:p>
            <a:pPr marL="0" indent="0">
              <a:buNone/>
            </a:pPr>
            <a:r>
              <a:rPr lang="en-US" sz="4400" dirty="0">
                <a:hlinkClick r:id="rId2"/>
              </a:rPr>
              <a:t>https://devblogs.microsoft.com/xamarin/xamarin-visual-studio-2019/</a:t>
            </a:r>
            <a:r>
              <a:rPr lang="en-US" sz="4400" dirty="0"/>
              <a:t> </a:t>
            </a:r>
            <a:endParaRPr lang="en-IN" sz="4400" dirty="0">
              <a:solidFill>
                <a:schemeClr val="bg1"/>
              </a:solidFill>
            </a:endParaRPr>
          </a:p>
          <a:p>
            <a:pPr marL="0" indent="0">
              <a:buNone/>
            </a:pPr>
            <a:endParaRPr lang="en-IN" sz="4400" dirty="0">
              <a:solidFill>
                <a:schemeClr val="bg1"/>
              </a:solidFill>
            </a:endParaRPr>
          </a:p>
          <a:p>
            <a:pPr marL="0" indent="0">
              <a:buNone/>
            </a:pPr>
            <a:r>
              <a:rPr lang="en-US" sz="4400" dirty="0">
                <a:hlinkClick r:id="rId3"/>
              </a:rPr>
              <a:t>https://docs.microsoft.com/en-us/visualstudio/releases/2019/release-notes#mobile-development-with-xamarin</a:t>
            </a:r>
            <a:endParaRPr lang="en-IN" sz="4400" dirty="0">
              <a:solidFill>
                <a:schemeClr val="bg1"/>
              </a:solidFill>
            </a:endParaRPr>
          </a:p>
        </p:txBody>
      </p:sp>
      <p:sp>
        <p:nvSpPr>
          <p:cNvPr id="4" name="Title 7">
            <a:extLst>
              <a:ext uri="{FF2B5EF4-FFF2-40B4-BE49-F238E27FC236}">
                <a16:creationId xmlns:a16="http://schemas.microsoft.com/office/drawing/2014/main" id="{53DB8677-4371-4569-988A-BED7DE9B4EBB}"/>
              </a:ext>
            </a:extLst>
          </p:cNvPr>
          <p:cNvSpPr>
            <a:spLocks noGrp="1"/>
          </p:cNvSpPr>
          <p:nvPr>
            <p:ph type="title"/>
          </p:nvPr>
        </p:nvSpPr>
        <p:spPr>
          <a:xfrm>
            <a:off x="538477" y="483725"/>
            <a:ext cx="10515600" cy="585263"/>
          </a:xfrm>
        </p:spPr>
        <p:txBody>
          <a:bodyPr>
            <a:normAutofit fontScale="90000"/>
          </a:bodyPr>
          <a:lstStyle/>
          <a:p>
            <a:r>
              <a:rPr lang="en-IN" dirty="0">
                <a:solidFill>
                  <a:schemeClr val="bg1"/>
                </a:solidFill>
              </a:rPr>
              <a:t>More…</a:t>
            </a:r>
            <a:br>
              <a:rPr lang="en-IN" dirty="0">
                <a:solidFill>
                  <a:schemeClr val="bg1"/>
                </a:solidFill>
              </a:rPr>
            </a:br>
            <a:endParaRPr lang="en-IN" dirty="0">
              <a:solidFill>
                <a:schemeClr val="bg1"/>
              </a:solidFill>
            </a:endParaRPr>
          </a:p>
        </p:txBody>
      </p:sp>
    </p:spTree>
    <p:extLst>
      <p:ext uri="{BB962C8B-B14F-4D97-AF65-F5344CB8AC3E}">
        <p14:creationId xmlns:p14="http://schemas.microsoft.com/office/powerpoint/2010/main" val="308182392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5">
            <a:extLst>
              <a:ext uri="{FF2B5EF4-FFF2-40B4-BE49-F238E27FC236}">
                <a16:creationId xmlns:a16="http://schemas.microsoft.com/office/drawing/2014/main" id="{7FED5745-B5FC-4BEA-B9FF-E1332D279881}"/>
              </a:ext>
            </a:extLst>
          </p:cNvPr>
          <p:cNvSpPr txBox="1">
            <a:spLocks/>
          </p:cNvSpPr>
          <p:nvPr/>
        </p:nvSpPr>
        <p:spPr bwMode="invGray">
          <a:xfrm>
            <a:off x="4607906" y="1865860"/>
            <a:ext cx="6684522"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IN" sz="8800" b="1" spc="0" dirty="0">
                <a:solidFill>
                  <a:schemeClr val="bg1"/>
                </a:solidFill>
                <a:sym typeface="Wingdings" panose="05000000000000000000" pitchFamily="2" charset="2"/>
              </a:rPr>
              <a:t>Any Queries?</a:t>
            </a:r>
            <a:endParaRPr lang="en-US" sz="8800" b="1" spc="0" dirty="0">
              <a:solidFill>
                <a:schemeClr val="bg1"/>
              </a:solidFill>
            </a:endParaRPr>
          </a:p>
        </p:txBody>
      </p:sp>
      <p:sp>
        <p:nvSpPr>
          <p:cNvPr id="12" name="Rectangle 11">
            <a:extLst>
              <a:ext uri="{FF2B5EF4-FFF2-40B4-BE49-F238E27FC236}">
                <a16:creationId xmlns:a16="http://schemas.microsoft.com/office/drawing/2014/main" id="{96690B75-F6E2-4A3B-831F-EAFA597926BB}"/>
              </a:ext>
            </a:extLst>
          </p:cNvPr>
          <p:cNvSpPr/>
          <p:nvPr/>
        </p:nvSpPr>
        <p:spPr>
          <a:xfrm>
            <a:off x="4775860" y="4200988"/>
            <a:ext cx="6684523" cy="695703"/>
          </a:xfrm>
          <a:prstGeom prst="rect">
            <a:avLst/>
          </a:prstGeom>
        </p:spPr>
        <p:txBody>
          <a:bodyPr wrap="square">
            <a:spAutoFit/>
          </a:bodyPr>
          <a:lstStyle/>
          <a:p>
            <a:r>
              <a:rPr lang="en-US" sz="3921" b="1" dirty="0">
                <a:solidFill>
                  <a:schemeClr val="bg1"/>
                </a:solidFill>
                <a:latin typeface="Segoe UI" panose="020B0502040204020203" pitchFamily="34" charset="0"/>
                <a:ea typeface=""/>
                <a:cs typeface="Segoe UI" panose="020B0502040204020203" pitchFamily="34" charset="0"/>
              </a:rPr>
              <a:t>Harikrishnan</a:t>
            </a:r>
          </a:p>
        </p:txBody>
      </p:sp>
      <p:cxnSp>
        <p:nvCxnSpPr>
          <p:cNvPr id="13" name="Straight Connector 12">
            <a:extLst>
              <a:ext uri="{FF2B5EF4-FFF2-40B4-BE49-F238E27FC236}">
                <a16:creationId xmlns:a16="http://schemas.microsoft.com/office/drawing/2014/main" id="{DC0001EE-2A3E-4BA8-8EB0-03DBB5C6697A}"/>
              </a:ext>
            </a:extLst>
          </p:cNvPr>
          <p:cNvCxnSpPr>
            <a:cxnSpLocks/>
          </p:cNvCxnSpPr>
          <p:nvPr/>
        </p:nvCxnSpPr>
        <p:spPr>
          <a:xfrm>
            <a:off x="4827958" y="5039676"/>
            <a:ext cx="6632425" cy="1715"/>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17" name="Picture 16">
            <a:extLst>
              <a:ext uri="{FF2B5EF4-FFF2-40B4-BE49-F238E27FC236}">
                <a16:creationId xmlns:a16="http://schemas.microsoft.com/office/drawing/2014/main" id="{F6689C62-D157-4296-BEAE-F04143502E73}"/>
              </a:ext>
            </a:extLst>
          </p:cNvPr>
          <p:cNvPicPr>
            <a:picLocks noChangeAspect="1"/>
          </p:cNvPicPr>
          <p:nvPr/>
        </p:nvPicPr>
        <p:blipFill>
          <a:blip r:embed="rId3"/>
          <a:stretch>
            <a:fillRect/>
          </a:stretch>
        </p:blipFill>
        <p:spPr>
          <a:xfrm>
            <a:off x="4859838" y="5658902"/>
            <a:ext cx="342900" cy="342900"/>
          </a:xfrm>
          <a:prstGeom prst="rect">
            <a:avLst/>
          </a:prstGeom>
        </p:spPr>
      </p:pic>
      <p:sp>
        <p:nvSpPr>
          <p:cNvPr id="18" name="TextBox 17">
            <a:extLst>
              <a:ext uri="{FF2B5EF4-FFF2-40B4-BE49-F238E27FC236}">
                <a16:creationId xmlns:a16="http://schemas.microsoft.com/office/drawing/2014/main" id="{A32ED5BB-F4A8-4E13-9C27-4A06EB988AFB}"/>
              </a:ext>
            </a:extLst>
          </p:cNvPr>
          <p:cNvSpPr txBox="1"/>
          <p:nvPr/>
        </p:nvSpPr>
        <p:spPr>
          <a:xfrm>
            <a:off x="5201189" y="5177925"/>
            <a:ext cx="6287187" cy="387798"/>
          </a:xfrm>
          <a:prstGeom prst="rect">
            <a:avLst/>
          </a:prstGeom>
          <a:noFill/>
        </p:spPr>
        <p:txBody>
          <a:bodyPr wrap="square" rtlCol="0">
            <a:spAutoFit/>
          </a:bodyPr>
          <a:lstStyle/>
          <a:p>
            <a:pPr>
              <a:lnSpc>
                <a:spcPct val="130000"/>
              </a:lnSpc>
            </a:pPr>
            <a:r>
              <a:rPr lang="en-US" sz="1650" dirty="0">
                <a:solidFill>
                  <a:schemeClr val="bg1"/>
                </a:solidFill>
                <a:hlinkClick r:id="rId4"/>
              </a:rPr>
              <a:t>@cn_harikrishnan</a:t>
            </a:r>
            <a:r>
              <a:rPr lang="en-US" sz="1650" dirty="0">
                <a:solidFill>
                  <a:schemeClr val="bg1"/>
                </a:solidFill>
              </a:rPr>
              <a:t> (</a:t>
            </a:r>
            <a:r>
              <a:rPr lang="en-US" sz="1650" dirty="0">
                <a:solidFill>
                  <a:schemeClr val="bg1"/>
                </a:solidFill>
                <a:hlinkClick r:id="rId4"/>
              </a:rPr>
              <a:t>https://twitter.com/cn_harikrishnan?s=08</a:t>
            </a:r>
            <a:r>
              <a:rPr lang="en-US" sz="1650" dirty="0">
                <a:solidFill>
                  <a:schemeClr val="bg1"/>
                </a:solidFill>
              </a:rPr>
              <a:t>)</a:t>
            </a:r>
            <a:endParaRPr lang="en-US" sz="1650" dirty="0">
              <a:solidFill>
                <a:schemeClr val="tx2"/>
              </a:solidFill>
              <a:latin typeface="+mj-lt"/>
              <a:cs typeface="Arial"/>
            </a:endParaRPr>
          </a:p>
        </p:txBody>
      </p:sp>
      <p:pic>
        <p:nvPicPr>
          <p:cNvPr id="19" name="Picture 18">
            <a:extLst>
              <a:ext uri="{FF2B5EF4-FFF2-40B4-BE49-F238E27FC236}">
                <a16:creationId xmlns:a16="http://schemas.microsoft.com/office/drawing/2014/main" id="{3954D487-E107-467A-9CB2-5561C8ADFD52}"/>
              </a:ext>
            </a:extLst>
          </p:cNvPr>
          <p:cNvPicPr>
            <a:picLocks noChangeAspect="1"/>
          </p:cNvPicPr>
          <p:nvPr/>
        </p:nvPicPr>
        <p:blipFill>
          <a:blip r:embed="rId5"/>
          <a:stretch>
            <a:fillRect/>
          </a:stretch>
        </p:blipFill>
        <p:spPr>
          <a:xfrm>
            <a:off x="4852221" y="5224192"/>
            <a:ext cx="342900" cy="342900"/>
          </a:xfrm>
          <a:prstGeom prst="rect">
            <a:avLst/>
          </a:prstGeom>
        </p:spPr>
      </p:pic>
      <p:sp>
        <p:nvSpPr>
          <p:cNvPr id="20" name="TextBox 19">
            <a:extLst>
              <a:ext uri="{FF2B5EF4-FFF2-40B4-BE49-F238E27FC236}">
                <a16:creationId xmlns:a16="http://schemas.microsoft.com/office/drawing/2014/main" id="{3B73E595-6078-40CA-B94A-57F63C3C839A}"/>
              </a:ext>
            </a:extLst>
          </p:cNvPr>
          <p:cNvSpPr txBox="1"/>
          <p:nvPr/>
        </p:nvSpPr>
        <p:spPr>
          <a:xfrm>
            <a:off x="5195121" y="5611990"/>
            <a:ext cx="6287187" cy="387798"/>
          </a:xfrm>
          <a:prstGeom prst="rect">
            <a:avLst/>
          </a:prstGeom>
          <a:noFill/>
        </p:spPr>
        <p:txBody>
          <a:bodyPr wrap="square" rtlCol="0">
            <a:spAutoFit/>
          </a:bodyPr>
          <a:lstStyle/>
          <a:p>
            <a:pPr>
              <a:lnSpc>
                <a:spcPct val="130000"/>
              </a:lnSpc>
            </a:pPr>
            <a:r>
              <a:rPr lang="en-US" sz="1650" dirty="0">
                <a:solidFill>
                  <a:schemeClr val="tx2"/>
                </a:solidFill>
                <a:cs typeface="Arial"/>
                <a:hlinkClick r:id="rId6"/>
              </a:rPr>
              <a:t>https://www.linkedin.com/in/hari-krishnan-304a0272</a:t>
            </a:r>
            <a:endParaRPr lang="en-US" sz="1650" dirty="0">
              <a:solidFill>
                <a:schemeClr val="tx2"/>
              </a:solidFill>
              <a:latin typeface="+mj-lt"/>
              <a:cs typeface="Arial"/>
            </a:endParaRPr>
          </a:p>
        </p:txBody>
      </p:sp>
      <p:sp>
        <p:nvSpPr>
          <p:cNvPr id="22" name="TextBox 21">
            <a:extLst>
              <a:ext uri="{FF2B5EF4-FFF2-40B4-BE49-F238E27FC236}">
                <a16:creationId xmlns:a16="http://schemas.microsoft.com/office/drawing/2014/main" id="{60E2DAA6-5035-4FAA-B323-393D35A59799}"/>
              </a:ext>
            </a:extLst>
          </p:cNvPr>
          <p:cNvSpPr txBox="1"/>
          <p:nvPr/>
        </p:nvSpPr>
        <p:spPr>
          <a:xfrm>
            <a:off x="5202738" y="6041139"/>
            <a:ext cx="6287187" cy="387798"/>
          </a:xfrm>
          <a:prstGeom prst="rect">
            <a:avLst/>
          </a:prstGeom>
          <a:noFill/>
        </p:spPr>
        <p:txBody>
          <a:bodyPr wrap="square" rtlCol="0">
            <a:spAutoFit/>
          </a:bodyPr>
          <a:lstStyle/>
          <a:p>
            <a:pPr>
              <a:lnSpc>
                <a:spcPct val="130000"/>
              </a:lnSpc>
            </a:pPr>
            <a:r>
              <a:rPr lang="en-US" sz="1650" dirty="0">
                <a:solidFill>
                  <a:schemeClr val="tx2"/>
                </a:solidFill>
                <a:cs typeface="Arial"/>
                <a:hlinkClick r:id="rId7"/>
              </a:rPr>
              <a:t>cnharishkrish@gmail.com</a:t>
            </a:r>
            <a:endParaRPr lang="en-US" sz="1650" dirty="0">
              <a:solidFill>
                <a:schemeClr val="tx2"/>
              </a:solidFill>
              <a:cs typeface="Arial"/>
            </a:endParaRPr>
          </a:p>
        </p:txBody>
      </p:sp>
      <p:pic>
        <p:nvPicPr>
          <p:cNvPr id="23" name="Picture 22">
            <a:extLst>
              <a:ext uri="{FF2B5EF4-FFF2-40B4-BE49-F238E27FC236}">
                <a16:creationId xmlns:a16="http://schemas.microsoft.com/office/drawing/2014/main" id="{1470D9BF-13C0-482C-A225-EB4BBF692DA5}"/>
              </a:ext>
            </a:extLst>
          </p:cNvPr>
          <p:cNvPicPr>
            <a:picLocks noChangeAspect="1"/>
          </p:cNvPicPr>
          <p:nvPr/>
        </p:nvPicPr>
        <p:blipFill>
          <a:blip r:embed="rId8"/>
          <a:stretch>
            <a:fillRect/>
          </a:stretch>
        </p:blipFill>
        <p:spPr>
          <a:xfrm>
            <a:off x="4854860" y="6063374"/>
            <a:ext cx="346329" cy="346329"/>
          </a:xfrm>
          <a:prstGeom prst="rect">
            <a:avLst/>
          </a:prstGeom>
        </p:spPr>
      </p:pic>
      <p:pic>
        <p:nvPicPr>
          <p:cNvPr id="6" name="Picture 5">
            <a:extLst>
              <a:ext uri="{FF2B5EF4-FFF2-40B4-BE49-F238E27FC236}">
                <a16:creationId xmlns:a16="http://schemas.microsoft.com/office/drawing/2014/main" id="{96D76065-62EF-4F02-B24D-8CB8AF6C1B41}"/>
              </a:ext>
            </a:extLst>
          </p:cNvPr>
          <p:cNvPicPr>
            <a:picLocks noChangeAspect="1"/>
          </p:cNvPicPr>
          <p:nvPr/>
        </p:nvPicPr>
        <p:blipFill rotWithShape="1">
          <a:blip r:embed="rId9"/>
          <a:srcRect l="23584" r="12988"/>
          <a:stretch/>
        </p:blipFill>
        <p:spPr>
          <a:xfrm>
            <a:off x="248814" y="535461"/>
            <a:ext cx="3822442" cy="4017693"/>
          </a:xfrm>
          <a:prstGeom prst="rect">
            <a:avLst/>
          </a:prstGeom>
        </p:spPr>
      </p:pic>
      <p:sp>
        <p:nvSpPr>
          <p:cNvPr id="7" name="Rectangle 6">
            <a:extLst>
              <a:ext uri="{FF2B5EF4-FFF2-40B4-BE49-F238E27FC236}">
                <a16:creationId xmlns:a16="http://schemas.microsoft.com/office/drawing/2014/main" id="{FBA447A6-BA92-490C-A1CD-653B0A748791}"/>
              </a:ext>
            </a:extLst>
          </p:cNvPr>
          <p:cNvSpPr/>
          <p:nvPr/>
        </p:nvSpPr>
        <p:spPr>
          <a:xfrm>
            <a:off x="1767195" y="5315620"/>
            <a:ext cx="378629" cy="1451038"/>
          </a:xfrm>
          <a:prstGeom prst="rect">
            <a:avLst/>
          </a:prstGeom>
        </p:spPr>
        <p:txBody>
          <a:bodyPr wrap="square">
            <a:spAutoFit/>
          </a:bodyPr>
          <a:lstStyle/>
          <a:p>
            <a:pPr algn="ctr" defTabSz="914367">
              <a:lnSpc>
                <a:spcPct val="60000"/>
              </a:lnSpc>
              <a:buClr>
                <a:srgbClr val="FFFFFF"/>
              </a:buClr>
              <a:buSzPct val="90000"/>
            </a:pPr>
            <a:r>
              <a:rPr lang="en-US" sz="13800" dirty="0">
                <a:solidFill>
                  <a:schemeClr val="bg1"/>
                </a:solidFill>
                <a:sym typeface="Wingdings" panose="05000000000000000000" pitchFamily="2" charset="2"/>
              </a:rPr>
              <a:t></a:t>
            </a:r>
          </a:p>
        </p:txBody>
      </p:sp>
    </p:spTree>
    <p:extLst>
      <p:ext uri="{BB962C8B-B14F-4D97-AF65-F5344CB8AC3E}">
        <p14:creationId xmlns:p14="http://schemas.microsoft.com/office/powerpoint/2010/main" val="18985847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89130" y="2017986"/>
            <a:ext cx="5139869" cy="3031599"/>
          </a:xfrm>
          <a:prstGeom prst="rect">
            <a:avLst/>
          </a:prstGeom>
          <a:noFill/>
        </p:spPr>
        <p:txBody>
          <a:bodyPr wrap="none" lIns="182880" tIns="146304" rIns="182880" bIns="146304" rtlCol="0">
            <a:spAutoFit/>
          </a:bodyPr>
          <a:lstStyle/>
          <a:p>
            <a:pPr algn="ctr">
              <a:lnSpc>
                <a:spcPct val="90000"/>
              </a:lnSpc>
              <a:spcAft>
                <a:spcPts val="600"/>
              </a:spcAft>
            </a:pPr>
            <a:r>
              <a:rPr lang="en-IN" sz="9600" dirty="0">
                <a:solidFill>
                  <a:schemeClr val="bg1"/>
                </a:solidFill>
                <a:latin typeface="+mj-lt"/>
              </a:rPr>
              <a:t>Why </a:t>
            </a:r>
          </a:p>
          <a:p>
            <a:pPr algn="ctr">
              <a:lnSpc>
                <a:spcPct val="90000"/>
              </a:lnSpc>
              <a:spcAft>
                <a:spcPts val="600"/>
              </a:spcAft>
            </a:pPr>
            <a:r>
              <a:rPr lang="en-IN" sz="9600" dirty="0">
                <a:solidFill>
                  <a:schemeClr val="bg1"/>
                </a:solidFill>
                <a:latin typeface="+mj-lt"/>
              </a:rPr>
              <a:t>Xamarin?</a:t>
            </a:r>
            <a:endParaRPr lang="en-US" sz="9600" dirty="0" err="1">
              <a:solidFill>
                <a:schemeClr val="bg1"/>
              </a:solidFill>
              <a:latin typeface="+mj-lt"/>
            </a:endParaRPr>
          </a:p>
        </p:txBody>
      </p:sp>
    </p:spTree>
    <p:extLst>
      <p:ext uri="{BB962C8B-B14F-4D97-AF65-F5344CB8AC3E}">
        <p14:creationId xmlns:p14="http://schemas.microsoft.com/office/powerpoint/2010/main" val="347457317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elated image">
            <a:extLst>
              <a:ext uri="{FF2B5EF4-FFF2-40B4-BE49-F238E27FC236}">
                <a16:creationId xmlns:a16="http://schemas.microsoft.com/office/drawing/2014/main" id="{73AF4BEA-6DED-4FAF-A106-BDBFB4EBE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568" y="283577"/>
            <a:ext cx="6267695" cy="6267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26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0" name="Picture 8" descr="Related image">
            <a:extLst>
              <a:ext uri="{FF2B5EF4-FFF2-40B4-BE49-F238E27FC236}">
                <a16:creationId xmlns:a16="http://schemas.microsoft.com/office/drawing/2014/main" id="{5E863CF0-ED80-40B6-BF1F-784294E18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688" y="0"/>
            <a:ext cx="70310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54546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Related image">
            <a:extLst>
              <a:ext uri="{FF2B5EF4-FFF2-40B4-BE49-F238E27FC236}">
                <a16:creationId xmlns:a16="http://schemas.microsoft.com/office/drawing/2014/main" id="{DBAD47F8-3CE0-408C-B165-092C6F2B9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3" y="995419"/>
            <a:ext cx="12158083" cy="476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1779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51" y="700387"/>
            <a:ext cx="11655840" cy="899665"/>
          </a:xfrm>
        </p:spPr>
        <p:txBody>
          <a:bodyPr/>
          <a:lstStyle/>
          <a:p>
            <a:pPr algn="ctr"/>
            <a:r>
              <a:rPr lang="en-US" dirty="0">
                <a:solidFill>
                  <a:schemeClr val="bg1"/>
                </a:solidFill>
              </a:rPr>
              <a:t>Write Once, Run Anywhere</a:t>
            </a:r>
          </a:p>
        </p:txBody>
      </p:sp>
      <p:grpSp>
        <p:nvGrpSpPr>
          <p:cNvPr id="75" name="Group 74"/>
          <p:cNvGrpSpPr/>
          <p:nvPr/>
        </p:nvGrpSpPr>
        <p:grpSpPr>
          <a:xfrm>
            <a:off x="5996068" y="2241497"/>
            <a:ext cx="2416917" cy="3021685"/>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4" name="Picture 2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7" name="Picture 26"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9" name="Picture 28"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pic>
        <p:nvPicPr>
          <p:cNvPr id="2050" name="Picture 2" descr="Image result for Xamarin transparent logo">
            <a:extLst>
              <a:ext uri="{FF2B5EF4-FFF2-40B4-BE49-F238E27FC236}">
                <a16:creationId xmlns:a16="http://schemas.microsoft.com/office/drawing/2014/main" id="{6EB19083-6295-4390-AA9C-0DCA84F262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0981" y="2775365"/>
            <a:ext cx="2148965"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Xamarin + </a:t>
            </a:r>
            <a:r>
              <a:rPr lang="en-US" dirty="0" err="1">
                <a:solidFill>
                  <a:schemeClr val="bg1"/>
                </a:solidFill>
              </a:rPr>
              <a:t>Xamarin.Forms</a:t>
            </a:r>
            <a:endParaRPr lang="en-US" dirty="0">
              <a:solidFill>
                <a:schemeClr val="bg1"/>
              </a:solidFill>
            </a:endParaRPr>
          </a:p>
        </p:txBody>
      </p:sp>
      <p:sp>
        <p:nvSpPr>
          <p:cNvPr id="3" name="Text Placeholder 2"/>
          <p:cNvSpPr>
            <a:spLocks noGrp="1"/>
          </p:cNvSpPr>
          <p:nvPr>
            <p:ph type="body" sz="quarter" idx="10"/>
          </p:nvPr>
        </p:nvSpPr>
        <p:spPr>
          <a:xfrm>
            <a:off x="1000641" y="5167626"/>
            <a:ext cx="4502496" cy="969240"/>
          </a:xfrm>
        </p:spPr>
        <p:txBody>
          <a:bodyPr/>
          <a:lstStyle/>
          <a:p>
            <a:pPr algn="ctr">
              <a:lnSpc>
                <a:spcPct val="100000"/>
              </a:lnSpc>
            </a:pPr>
            <a:r>
              <a:rPr lang="en-US" sz="2549" dirty="0">
                <a:solidFill>
                  <a:schemeClr val="bg1"/>
                </a:solidFill>
                <a:latin typeface="+mn-lt"/>
              </a:rPr>
              <a:t>Traditional Xamarin Approach</a:t>
            </a:r>
          </a:p>
        </p:txBody>
      </p:sp>
      <p:sp>
        <p:nvSpPr>
          <p:cNvPr id="4" name="Text Placeholder 3"/>
          <p:cNvSpPr>
            <a:spLocks noGrp="1"/>
          </p:cNvSpPr>
          <p:nvPr>
            <p:ph type="body" sz="quarter" idx="11"/>
          </p:nvPr>
        </p:nvSpPr>
        <p:spPr>
          <a:xfrm>
            <a:off x="6548817" y="5167625"/>
            <a:ext cx="4493937" cy="984746"/>
          </a:xfrm>
        </p:spPr>
        <p:txBody>
          <a:bodyPr/>
          <a:lstStyle/>
          <a:p>
            <a:pPr algn="ctr">
              <a:lnSpc>
                <a:spcPct val="100000"/>
              </a:lnSpc>
            </a:pPr>
            <a:r>
              <a:rPr lang="en-US" sz="2549" dirty="0">
                <a:solidFill>
                  <a:schemeClr val="bg1"/>
                </a:solidFill>
                <a:latin typeface="+mn-lt"/>
              </a:rPr>
              <a:t>With </a:t>
            </a:r>
            <a:r>
              <a:rPr lang="en-US" sz="2549" dirty="0" err="1">
                <a:solidFill>
                  <a:schemeClr val="bg1"/>
                </a:solidFill>
                <a:latin typeface="+mn-lt"/>
              </a:rPr>
              <a:t>Xamarin.Forms</a:t>
            </a:r>
            <a:r>
              <a:rPr lang="en-US" sz="2549" dirty="0">
                <a:solidFill>
                  <a:schemeClr val="bg1"/>
                </a:solidFill>
                <a:latin typeface="+mn-lt"/>
              </a:rPr>
              <a:t>:</a:t>
            </a:r>
            <a:br>
              <a:rPr lang="en-US" sz="2549" dirty="0">
                <a:solidFill>
                  <a:schemeClr val="bg1"/>
                </a:solidFill>
                <a:latin typeface="+mn-lt"/>
              </a:rPr>
            </a:br>
            <a:r>
              <a:rPr lang="en-US" sz="2549" dirty="0">
                <a:solidFill>
                  <a:schemeClr val="bg1"/>
                </a:solidFill>
              </a:rPr>
              <a:t>More code-sharing, all native</a:t>
            </a:r>
          </a:p>
        </p:txBody>
      </p:sp>
      <p:grpSp>
        <p:nvGrpSpPr>
          <p:cNvPr id="25" name="Group 24"/>
          <p:cNvGrpSpPr/>
          <p:nvPr/>
        </p:nvGrpSpPr>
        <p:grpSpPr>
          <a:xfrm>
            <a:off x="1000641" y="2481564"/>
            <a:ext cx="4502496" cy="253618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5313" y="1803244"/>
            <a:ext cx="3722125" cy="615702"/>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grpSp>
      <p:grpSp>
        <p:nvGrpSpPr>
          <p:cNvPr id="8" name="Group 7"/>
          <p:cNvGrpSpPr/>
          <p:nvPr/>
        </p:nvGrpSpPr>
        <p:grpSpPr>
          <a:xfrm>
            <a:off x="6540259"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sp>
        <p:nvSpPr>
          <p:cNvPr id="67" name="TextBox 66"/>
          <p:cNvSpPr txBox="1"/>
          <p:nvPr/>
        </p:nvSpPr>
        <p:spPr>
          <a:xfrm>
            <a:off x="1010182" y="3518064"/>
            <a:ext cx="4492955" cy="689669"/>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pic>
        <p:nvPicPr>
          <p:cNvPr id="40"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68967" y="1977271"/>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0472" y="1902535"/>
            <a:ext cx="342836" cy="412369"/>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86708" y="1936483"/>
            <a:ext cx="344747" cy="344647"/>
          </a:xfrm>
          <a:prstGeom prst="rect">
            <a:avLst/>
          </a:prstGeom>
        </p:spPr>
      </p:pic>
      <p:pic>
        <p:nvPicPr>
          <p:cNvPr id="48"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049223" y="1985534"/>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60728" y="1910797"/>
            <a:ext cx="342836" cy="412369"/>
          </a:xfrm>
          <a:prstGeom prst="rect">
            <a:avLst/>
          </a:prstGeom>
        </p:spPr>
      </p:pic>
      <p:pic>
        <p:nvPicPr>
          <p:cNvPr id="64" name="Picture 6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66963" y="1944745"/>
            <a:ext cx="344747" cy="344647"/>
          </a:xfrm>
          <a:prstGeom prst="rect">
            <a:avLst/>
          </a:prstGeom>
        </p:spPr>
      </p:pic>
    </p:spTree>
    <p:extLst>
      <p:ext uri="{BB962C8B-B14F-4D97-AF65-F5344CB8AC3E}">
        <p14:creationId xmlns:p14="http://schemas.microsoft.com/office/powerpoint/2010/main" val="159800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45453</TotalTime>
  <Words>744</Words>
  <Application>Microsoft Office PowerPoint</Application>
  <PresentationFormat>Widescreen</PresentationFormat>
  <Paragraphs>162</Paragraphs>
  <Slides>34</Slides>
  <Notes>19</Notes>
  <HiddenSlides>4</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Consolas</vt:lpstr>
      <vt:lpstr>Noto Sans Symbols</vt:lpstr>
      <vt:lpstr>Segoe UI</vt:lpstr>
      <vt:lpstr>Segoe UI Light</vt:lpstr>
      <vt:lpstr>Wingdings</vt:lpstr>
      <vt:lpstr>5-30629_Build_Template_WHITE</vt:lpstr>
      <vt:lpstr>PowerPoint Presentation</vt:lpstr>
      <vt:lpstr>PowerPoint Presentation</vt:lpstr>
      <vt:lpstr>Agenda</vt:lpstr>
      <vt:lpstr>PowerPoint Presentation</vt:lpstr>
      <vt:lpstr>PowerPoint Presentation</vt:lpstr>
      <vt:lpstr>PowerPoint Presentation</vt:lpstr>
      <vt:lpstr>PowerPoint Presentation</vt:lpstr>
      <vt:lpstr>Write Once, Run Anywhere</vt:lpstr>
      <vt:lpstr>Xamarin + Xamarin.Forms</vt:lpstr>
      <vt:lpstr>Xamarin Forms Rendering Model - Entry</vt:lpstr>
      <vt:lpstr>Shared vs .NET Standard  </vt:lpstr>
      <vt:lpstr>What’s included</vt:lpstr>
      <vt:lpstr>PowerPoint Presentation</vt:lpstr>
      <vt:lpstr>Layouts</vt:lpstr>
      <vt:lpstr>Controls</vt:lpstr>
      <vt:lpstr>New Platforms</vt:lpstr>
      <vt:lpstr>What’s new in Xamarin Forms?</vt:lpstr>
      <vt:lpstr>Focus on the Fundamentals</vt:lpstr>
      <vt:lpstr>Android Announcements</vt:lpstr>
      <vt:lpstr>Faster Inner Development Loop</vt:lpstr>
      <vt:lpstr>XAML IntelliSense and Intellicode </vt:lpstr>
      <vt:lpstr>Xamarin.Forms Property Panel </vt:lpstr>
      <vt:lpstr>Xamarin Forms Shell Template</vt:lpstr>
      <vt:lpstr>Consistent UI with Visual</vt:lpstr>
      <vt:lpstr>PowerPoint Presentation</vt:lpstr>
      <vt:lpstr>PowerPoint Presentation</vt:lpstr>
      <vt:lpstr>PowerPoint Presentation</vt:lpstr>
      <vt:lpstr>Cross-Platform Access to Platform Services </vt:lpstr>
      <vt:lpstr>Xamarin Android Designer  </vt:lpstr>
      <vt:lpstr>What’s new in VS2019 for Xamarin?</vt:lpstr>
      <vt:lpstr>PowerPoint Presentation</vt:lpstr>
      <vt:lpstr>PowerPoint Presentation</vt:lpstr>
      <vt:lpstr>More… </vt:lpstr>
      <vt:lpstr>PowerPoint Presentation</vt:lpstr>
    </vt:vector>
  </TitlesOfParts>
  <Manager>Harikrishnan.N</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Xamarin Introduction</dc:title>
  <dc:subject>Introduction to Xamarin Android and Xamarin Forms</dc:subject>
  <dc:creator>Harikrishnan.N</dc:creator>
  <cp:keywords>Xamarin</cp:keywords>
  <cp:lastModifiedBy>Sriranjani Purushothaman</cp:lastModifiedBy>
  <cp:revision>293</cp:revision>
  <dcterms:created xsi:type="dcterms:W3CDTF">2015-05-05T21:43:30Z</dcterms:created>
  <dcterms:modified xsi:type="dcterms:W3CDTF">2019-05-10T22:16:49Z</dcterms:modified>
  <cp:category>Training</cp:category>
  <cp:version>1</cp:version>
</cp:coreProperties>
</file>